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notesSlides/notesSlide2.xml" ContentType="application/vnd.openxmlformats-officedocument.presentationml.notesSlide+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notesSlides/notesSlide11.xml" ContentType="application/vnd.openxmlformats-officedocument.presentationml.notesSlide+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notesSlides/notesSlide14.xml" ContentType="application/vnd.openxmlformats-officedocument.presentationml.notesSlide+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notesSlides/notesSlide17.xml" ContentType="application/vnd.openxmlformats-officedocument.presentationml.notesSlide+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9" r:id="rId2"/>
    <p:sldId id="257" r:id="rId3"/>
    <p:sldId id="260" r:id="rId4"/>
    <p:sldId id="261" r:id="rId5"/>
    <p:sldId id="262" r:id="rId6"/>
    <p:sldId id="263" r:id="rId7"/>
    <p:sldId id="274" r:id="rId8"/>
    <p:sldId id="265" r:id="rId9"/>
    <p:sldId id="266" r:id="rId10"/>
    <p:sldId id="268" r:id="rId11"/>
    <p:sldId id="267" r:id="rId12"/>
    <p:sldId id="269" r:id="rId13"/>
    <p:sldId id="270" r:id="rId14"/>
    <p:sldId id="271" r:id="rId15"/>
    <p:sldId id="275" r:id="rId16"/>
    <p:sldId id="276" r:id="rId17"/>
    <p:sldId id="277" r:id="rId18"/>
    <p:sldId id="272" r:id="rId19"/>
    <p:sldId id="27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5" autoAdjust="0"/>
    <p:restoredTop sz="83427"/>
  </p:normalViewPr>
  <p:slideViewPr>
    <p:cSldViewPr snapToGrid="0" showGuides="1">
      <p:cViewPr varScale="1">
        <p:scale>
          <a:sx n="130" d="100"/>
          <a:sy n="130" d="100"/>
        </p:scale>
        <p:origin x="1872" y="176"/>
      </p:cViewPr>
      <p:guideLst>
        <p:guide orient="horz" pos="217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2025/10/29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2025/10/29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buFont typeface="Arial" panose="020B0604020202090204" pitchFamily="34" charset="0"/>
              <a:buNone/>
            </a:pPr>
            <a:r>
              <a:rPr lang="en-US" altLang="zh-CN"/>
              <a:t>Core Assumption:</a:t>
            </a:r>
          </a:p>
          <a:p>
            <a:pPr indent="0" algn="l">
              <a:buFont typeface="Arial" panose="020B0604020202090204" pitchFamily="34" charset="0"/>
              <a:buNone/>
            </a:pPr>
            <a:endParaRPr lang="en-US" altLang="zh-CN"/>
          </a:p>
          <a:p>
            <a:pPr indent="0" algn="l">
              <a:buFont typeface="Arial" panose="020B0604020202090204" pitchFamily="34" charset="0"/>
              <a:buNone/>
            </a:pPr>
            <a:r>
              <a:rPr lang="en-US" altLang="zh-CN"/>
              <a:t>A reliable model that truly understands the problem should give consistent answers to questions with the same semantics but different wordings.</a:t>
            </a:r>
          </a:p>
          <a:p>
            <a:pPr indent="0" algn="l">
              <a:buFont typeface="Arial" panose="020B0604020202090204" pitchFamily="34" charset="0"/>
              <a:buNone/>
            </a:pPr>
            <a:endParaRPr lang="en-US" altLang="zh-CN"/>
          </a:p>
          <a:p>
            <a:pPr indent="0" algn="l">
              <a:buFont typeface="Arial" panose="020B0604020202090204" pitchFamily="34" charset="0"/>
              <a:buNone/>
            </a:pPr>
            <a:r>
              <a:rPr lang="en-US" altLang="zh-CN"/>
              <a:t>If a model is highly sensitive to small perturbations that do not alter the semantics, its answers may be unreliable.</a:t>
            </a:r>
          </a:p>
          <a:p>
            <a:pPr indent="0" algn="l">
              <a:buFont typeface="Arial" panose="020B0604020202090204" pitchFamily="34" charset="0"/>
              <a:buNone/>
            </a:pPr>
            <a:endParaRPr lang="en-US" altLang="zh-CN"/>
          </a:p>
          <a:p>
            <a:pPr indent="0" algn="l">
              <a:buFont typeface="Arial" panose="020B0604020202090204" pitchFamily="34" charset="0"/>
              <a:buNone/>
            </a:pPr>
            <a:r>
              <a:rPr lang="en-US" altLang="zh-CN"/>
              <a:t>Application:</a:t>
            </a:r>
          </a:p>
          <a:p>
            <a:pPr indent="0" algn="l">
              <a:buFont typeface="Arial" panose="020B0604020202090204" pitchFamily="34" charset="0"/>
              <a:buNone/>
            </a:pPr>
            <a:endParaRPr lang="en-US" altLang="zh-CN"/>
          </a:p>
          <a:p>
            <a:pPr indent="0" algn="l">
              <a:buFont typeface="Arial" panose="020B0604020202090204" pitchFamily="34" charset="0"/>
              <a:buNone/>
            </a:pPr>
            <a:r>
              <a:rPr lang="en-US" altLang="zh-CN"/>
              <a:t>Verify the consistency of the model's answers by generating multiple "rephrasings" of the question.</a:t>
            </a:r>
          </a:p>
          <a:p>
            <a:pPr indent="0" algn="l">
              <a:buFont typeface="Arial" panose="020B0604020202090204" pitchFamily="34" charset="0"/>
              <a:buNone/>
            </a:pPr>
            <a:endParaRPr lang="en-US" altLang="zh-CN"/>
          </a:p>
          <a:p>
            <a:pPr indent="0" algn="l">
              <a:buFont typeface="Arial" panose="020B0604020202090204" pitchFamily="34" charset="0"/>
              <a:buNone/>
            </a:pPr>
            <a:r>
              <a:rPr lang="en-US" altLang="zh-CN"/>
              <a:t>Introduce a "critic" model to evaluate and correct the answers of the "reasoner" model.</a:t>
            </a:r>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buFont typeface="Arial" panose="020B0604020202090204" pitchFamily="34" charset="0"/>
              <a:buNone/>
            </a:pPr>
            <a:r>
              <a:rPr lang="en-US" altLang="zh-CN"/>
              <a:t>Overall illustration of our proposed VL-Uncertainty. To facilitate mining of uncertainty arising from various modalities, we apply semantic-equivalent perturbations (left) to both visual and textual prompts. For visual prompt, the original image is blurred to varying degrees, mimicking human visual perception. For textual prompt, pre-trained LLM is prompted to rephrase the original question in semantic-equivalent manner with different temperatures. Detailed instruction is designed to achieve question rephrasing with the original semantic preserved. Prompt pairs with varying degrees of perturbation are harnessed to effectively elicit LVLM uncertainty. We cluster LVLM answer set by semantic meaning and utilize entropy of answer cluster distribution as LVLM uncertainty (right). The estimated uncertainty serves as a continuous indicator of different levels of LVLM hallucination.</a:t>
            </a:r>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11</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buFont typeface="Arial" panose="020B0604020202090204" pitchFamily="34" charset="0"/>
              <a:buNone/>
            </a:pPr>
            <a:r>
              <a:rPr lang="en-US" altLang="zh-CN"/>
              <a:t>Critic-V features a Reasoner-Critic architecture, where the Reasoner generates reasoning paths based on visual content and related questions, while the Critic provides real-time feedback to refine these paths, enabling more accurate and dynamic reasoning, especially for complex tasks.</a:t>
            </a:r>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buFont typeface="Arial" panose="020B0604020202090204" pitchFamily="34" charset="0"/>
              <a:buNone/>
            </a:pPr>
            <a:r>
              <a:rPr lang="en-US" altLang="zh-CN">
                <a:latin typeface="Times New Roman Regular" panose="02020503050405090304" charset="0"/>
                <a:cs typeface="Times New Roman Regular" panose="02020503050405090304" charset="0"/>
                <a:sym typeface="+mn-ea"/>
              </a:rPr>
              <a:t>How to train a good critic?</a:t>
            </a:r>
            <a:endParaRPr lang="en-US" altLang="zh-CN">
              <a:latin typeface="Times New Roman Regular" panose="02020503050405090304" charset="0"/>
              <a:cs typeface="Times New Roman Regular" panose="02020503050405090304" charset="0"/>
            </a:endParaRPr>
          </a:p>
          <a:p>
            <a:pPr marL="342900"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Data Construction:</a:t>
            </a:r>
            <a:endParaRPr lang="en-US" altLang="zh-CN">
              <a:latin typeface="Times New Roman Regular" panose="02020503050405090304" charset="0"/>
              <a:cs typeface="Times New Roman Regular" panose="02020503050405090304" charset="0"/>
            </a:endParaRPr>
          </a:p>
          <a:p>
            <a:pPr marL="800100" lvl="1"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Visual Error Injection Technique (VEST): Use GPT-4o to intentionally inject false information into correct answers, generating "questionable answers."</a:t>
            </a:r>
            <a:endParaRPr lang="en-US" altLang="zh-CN">
              <a:latin typeface="Times New Roman Regular" panose="02020503050405090304" charset="0"/>
              <a:cs typeface="Times New Roman Regular" panose="02020503050405090304" charset="0"/>
            </a:endParaRPr>
          </a:p>
          <a:p>
            <a:pPr marL="800100" lvl="1"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Multiple VLMs are then used to generate "criticisms" for these incorrect answers.</a:t>
            </a:r>
            <a:endParaRPr lang="en-US" altLang="zh-CN">
              <a:latin typeface="Times New Roman Regular" panose="02020503050405090304" charset="0"/>
              <a:cs typeface="Times New Roman Regular" panose="02020503050405090304" charset="0"/>
            </a:endParaRPr>
          </a:p>
          <a:p>
            <a:pPr marL="342900" indent="-342900" algn="l">
              <a:buFont typeface="Arial" panose="020B0604020202090204" pitchFamily="34" charset="0"/>
              <a:buChar char="•"/>
            </a:pPr>
            <a:endParaRPr lang="en-US" altLang="zh-CN">
              <a:latin typeface="Times New Roman Regular" panose="02020503050405090304" charset="0"/>
              <a:cs typeface="Times New Roman Regular" panose="02020503050405090304" charset="0"/>
            </a:endParaRPr>
          </a:p>
          <a:p>
            <a:pPr marL="342900"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Preference Learning:</a:t>
            </a:r>
            <a:endParaRPr lang="en-US" altLang="zh-CN">
              <a:latin typeface="Times New Roman Regular" panose="02020503050405090304" charset="0"/>
              <a:cs typeface="Times New Roman Regular" panose="02020503050405090304" charset="0"/>
            </a:endParaRPr>
          </a:p>
          <a:p>
            <a:pPr marL="800100" lvl="1"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Use a rule-based reward (RBR) function (such as the Jaccard index) to score the quality of different "criticisms" and construct a preference dataset.</a:t>
            </a:r>
            <a:endParaRPr lang="en-US" altLang="zh-CN">
              <a:latin typeface="Times New Roman Regular" panose="02020503050405090304" charset="0"/>
              <a:cs typeface="Times New Roman Regular" panose="02020503050405090304" charset="0"/>
            </a:endParaRPr>
          </a:p>
          <a:p>
            <a:pPr marL="800100" lvl="1"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Use Direct Preference Optimization (DPO) to train the critic model to generate high-quality feedback.</a:t>
            </a:r>
          </a:p>
          <a:p>
            <a:pPr marL="800100" lvl="1" indent="-342900" algn="l">
              <a:buFont typeface="Arial" panose="020B0604020202090204" pitchFamily="34" charset="0"/>
              <a:buChar char="•"/>
            </a:pPr>
            <a:endParaRPr lang="en-US" altLang="zh-CN">
              <a:latin typeface="Times New Roman Regular" panose="02020503050405090304" charset="0"/>
              <a:cs typeface="Times New Roman Regular" panose="02020503050405090304" charset="0"/>
              <a:sym typeface="+mn-ea"/>
            </a:endParaRPr>
          </a:p>
          <a:p>
            <a:pPr lvl="1" indent="0" algn="l">
              <a:buFont typeface="Arial" panose="020B0604020202090204" pitchFamily="34" charset="0"/>
              <a:buNone/>
            </a:pPr>
            <a:r>
              <a:rPr lang="en-US" altLang="zh-CN">
                <a:latin typeface="Times New Roman Regular" panose="02020503050405090304" charset="0"/>
                <a:cs typeface="Times New Roman Regular" panose="02020503050405090304" charset="0"/>
              </a:rPr>
              <a:t>We collect questions and images from various sources, then use GPT-4o to generate a fake answer and employ three different VLMs to identify incorrect elements. Finally, we apply our proposed scoring method to calculate preference between different assessments.</a:t>
            </a:r>
          </a:p>
          <a:p>
            <a:pPr indent="0" algn="l">
              <a:buFont typeface="Arial" panose="020B0604020202090204" pitchFamily="34" charset="0"/>
              <a:buNone/>
            </a:pPr>
            <a:endParaRPr lang="en-US" altLang="zh-CN"/>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buFont typeface="Arial" panose="020B0604020202090204" pitchFamily="34" charset="0"/>
              <a:buNone/>
            </a:pPr>
            <a:r>
              <a:rPr lang="en-US" altLang="zh-CN" dirty="0"/>
              <a:t>The ECE changes of the VLM and ImageNet models before and after temperature scaling, highlighting the superiority of the VLM calibration effect.</a:t>
            </a:r>
          </a:p>
          <a:p>
            <a:pPr indent="0" algn="l">
              <a:buFont typeface="Arial" panose="020B0604020202090204" pitchFamily="34" charset="0"/>
              <a:buNone/>
            </a:pPr>
            <a:endParaRPr lang="en-US" altLang="zh-CN" dirty="0"/>
          </a:p>
          <a:p>
            <a:pPr indent="0" algn="l">
              <a:buFont typeface="Arial" panose="020B0604020202090204" pitchFamily="34" charset="0"/>
              <a:buNone/>
            </a:pPr>
            <a:r>
              <a:rPr lang="en-US" altLang="zh-CN" dirty="0"/>
              <a:t>(Before calibration): Before temperature scaling, you can see that the blue points (VLMs) are widely distributed on the Y-axis, and many have very high ECEs. This visually demonstrates that the VLMs themselves are uncalibrated and their confidence levels are unreliable.</a:t>
            </a:r>
          </a:p>
          <a:p>
            <a:pPr indent="0" algn="l">
              <a:buFont typeface="Arial" panose="020B0604020202090204" pitchFamily="34" charset="0"/>
              <a:buNone/>
            </a:pPr>
            <a:endParaRPr lang="en-US" altLang="zh-CN" dirty="0"/>
          </a:p>
          <a:p>
            <a:pPr indent="0" algn="l">
              <a:buFont typeface="Arial" panose="020B0604020202090204" pitchFamily="34" charset="0"/>
              <a:buNone/>
            </a:pPr>
            <a:r>
              <a:rPr lang="en-US" altLang="zh-CN" dirty="0"/>
              <a:t>(After calibration): After temperature scaling, a dramatic shift occurs. Almost all of the blue points (VLMs) are squeezed toward the bottom of the plot, with ECE values ​​very close to 0. This indicates that their confidence levels are now highly consistent with their actual accuracy.</a:t>
            </a:r>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6CBCE-5F59-D730-45EC-A157335E7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196B8-BB91-2CD6-05EB-F9FD0EB3E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BD347-ED00-C26E-A49C-7FC135A6FCF7}"/>
              </a:ext>
            </a:extLst>
          </p:cNvPr>
          <p:cNvSpPr>
            <a:spLocks noGrp="1"/>
          </p:cNvSpPr>
          <p:nvPr>
            <p:ph type="body" idx="1"/>
          </p:nvPr>
        </p:nvSpPr>
        <p:spPr/>
        <p:txBody>
          <a:bodyPr/>
          <a:lstStyle/>
          <a:p>
            <a:pPr indent="0" algn="l">
              <a:buFont typeface="Arial" panose="020B0604020202090204" pitchFamily="34" charset="0"/>
              <a:buNone/>
            </a:pPr>
            <a:r>
              <a:rPr lang="en-US" altLang="zh-CN" dirty="0"/>
              <a:t>The ECE changes of the VLM and ImageNet models before and after temperature scaling, highlighting the superiority of the VLM calibration effect.</a:t>
            </a:r>
          </a:p>
          <a:p>
            <a:pPr indent="0" algn="l">
              <a:buFont typeface="Arial" panose="020B0604020202090204" pitchFamily="34" charset="0"/>
              <a:buNone/>
            </a:pPr>
            <a:endParaRPr lang="en-US" altLang="zh-CN" dirty="0"/>
          </a:p>
          <a:p>
            <a:pPr indent="0" algn="l">
              <a:buFont typeface="Arial" panose="020B0604020202090204" pitchFamily="34" charset="0"/>
              <a:buNone/>
            </a:pPr>
            <a:r>
              <a:rPr lang="en-US" altLang="zh-CN" dirty="0"/>
              <a:t>(Before calibration): Before temperature scaling, you can see that the blue points (VLMs) are widely distributed on the Y-axis, and many have very high ECEs. This visually demonstrates that the VLMs themselves are uncalibrated and their confidence levels are unreliable.</a:t>
            </a:r>
          </a:p>
          <a:p>
            <a:pPr indent="0" algn="l">
              <a:buFont typeface="Arial" panose="020B0604020202090204" pitchFamily="34" charset="0"/>
              <a:buNone/>
            </a:pPr>
            <a:endParaRPr lang="en-US" altLang="zh-CN" dirty="0"/>
          </a:p>
          <a:p>
            <a:pPr indent="0" algn="l">
              <a:buFont typeface="Arial" panose="020B0604020202090204" pitchFamily="34" charset="0"/>
              <a:buNone/>
            </a:pPr>
            <a:r>
              <a:rPr lang="en-US" altLang="zh-CN" dirty="0"/>
              <a:t>(After calibration): After temperature scaling, a dramatic shift occurs. Almost all of the blue points (VLMs) are squeezed toward the bottom of the plot, with ECE values ​​very close to 0. This indicates that their confidence levels are now highly consistent with their actual accuracy.</a:t>
            </a:r>
          </a:p>
        </p:txBody>
      </p:sp>
      <p:sp>
        <p:nvSpPr>
          <p:cNvPr id="4" name="Slide Number Placeholder 3">
            <a:extLst>
              <a:ext uri="{FF2B5EF4-FFF2-40B4-BE49-F238E27FC236}">
                <a16:creationId xmlns:a16="http://schemas.microsoft.com/office/drawing/2014/main" id="{E4C67034-5104-0A3A-A662-7BFB44E0F8FC}"/>
              </a:ext>
            </a:extLst>
          </p:cNvPr>
          <p:cNvSpPr>
            <a:spLocks noGrp="1"/>
          </p:cNvSpPr>
          <p:nvPr>
            <p:ph type="sldNum" sz="quarter" idx="5"/>
          </p:nvPr>
        </p:nvSpPr>
        <p:spPr/>
        <p:txBody>
          <a:bodyPr/>
          <a:lstStyle/>
          <a:p>
            <a:fld id="{5A350495-9E59-1147-A9C9-21D5DB2A3608}" type="slidenum">
              <a:rPr kumimoji="1" lang="zh-CN" altLang="en-US" smtClean="0"/>
              <a:t>15</a:t>
            </a:fld>
            <a:endParaRPr kumimoji="1" lang="zh-CN" altLang="en-US"/>
          </a:p>
        </p:txBody>
      </p:sp>
    </p:spTree>
    <p:extLst>
      <p:ext uri="{BB962C8B-B14F-4D97-AF65-F5344CB8AC3E}">
        <p14:creationId xmlns:p14="http://schemas.microsoft.com/office/powerpoint/2010/main" val="402055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C712-F870-48ED-31C3-6DBEF5EF3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7543B-5083-8531-1906-B90F9B54DD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FE684-442B-F400-B3D1-93FBFC7EF1D0}"/>
              </a:ext>
            </a:extLst>
          </p:cNvPr>
          <p:cNvSpPr>
            <a:spLocks noGrp="1"/>
          </p:cNvSpPr>
          <p:nvPr>
            <p:ph type="body" idx="1"/>
          </p:nvPr>
        </p:nvSpPr>
        <p:spPr/>
        <p:txBody>
          <a:bodyPr/>
          <a:lstStyle/>
          <a:p>
            <a:pPr indent="0" algn="l">
              <a:buFont typeface="Arial" panose="020B0604020202090204" pitchFamily="34" charset="0"/>
              <a:buNone/>
            </a:pPr>
            <a:endParaRPr lang="en-US" altLang="zh-CN"/>
          </a:p>
        </p:txBody>
      </p:sp>
      <p:sp>
        <p:nvSpPr>
          <p:cNvPr id="4" name="Slide Number Placeholder 3">
            <a:extLst>
              <a:ext uri="{FF2B5EF4-FFF2-40B4-BE49-F238E27FC236}">
                <a16:creationId xmlns:a16="http://schemas.microsoft.com/office/drawing/2014/main" id="{35EC23F3-3E47-92D3-EB5D-66A93F6E6B07}"/>
              </a:ext>
            </a:extLst>
          </p:cNvPr>
          <p:cNvSpPr>
            <a:spLocks noGrp="1"/>
          </p:cNvSpPr>
          <p:nvPr>
            <p:ph type="sldNum" sz="quarter" idx="5"/>
          </p:nvPr>
        </p:nvSpPr>
        <p:spPr/>
        <p:txBody>
          <a:bodyPr/>
          <a:lstStyle/>
          <a:p>
            <a:fld id="{5A350495-9E59-1147-A9C9-21D5DB2A3608}" type="slidenum">
              <a:rPr kumimoji="1" lang="zh-CN" altLang="en-US" smtClean="0"/>
              <a:t>16</a:t>
            </a:fld>
            <a:endParaRPr kumimoji="1" lang="zh-CN" altLang="en-US"/>
          </a:p>
        </p:txBody>
      </p:sp>
    </p:spTree>
    <p:extLst>
      <p:ext uri="{BB962C8B-B14F-4D97-AF65-F5344CB8AC3E}">
        <p14:creationId xmlns:p14="http://schemas.microsoft.com/office/powerpoint/2010/main" val="775018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010B6-2686-6B07-F43E-2DF12E95E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72E2A-A095-62F9-570E-F8602CD766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FDFA8-DF5D-08A5-A581-B2516A8C0B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None/>
              <a:tabLst/>
              <a:defRPr/>
            </a:pPr>
            <a:r>
              <a:rPr lang="en" altLang="zh-CN" dirty="0">
                <a:effectLst/>
                <a:latin typeface="Google Sans Text"/>
              </a:rPr>
              <a:t>To generate a "Prediction Set" $C(X)$ for each input $X$, which is statistically guaranteed to contain the true answer $Y_{true}$ with $\</a:t>
            </a:r>
            <a:r>
              <a:rPr lang="en" altLang="zh-CN" dirty="0" err="1">
                <a:effectLst/>
                <a:latin typeface="Google Sans Text"/>
              </a:rPr>
              <a:t>ge</a:t>
            </a:r>
            <a:r>
              <a:rPr lang="en" altLang="zh-CN" dirty="0">
                <a:effectLst/>
                <a:latin typeface="Google Sans Text"/>
              </a:rPr>
              <a:t> 1-\alpha$ (e.g., 90%) probability.</a:t>
            </a:r>
          </a:p>
          <a:p>
            <a:pPr indent="0" algn="l">
              <a:buFont typeface="Arial" panose="020B0604020202090204" pitchFamily="34" charset="0"/>
              <a:buNone/>
            </a:pPr>
            <a:endParaRPr lang="en-US" altLang="zh-CN" dirty="0"/>
          </a:p>
        </p:txBody>
      </p:sp>
      <p:sp>
        <p:nvSpPr>
          <p:cNvPr id="4" name="Slide Number Placeholder 3">
            <a:extLst>
              <a:ext uri="{FF2B5EF4-FFF2-40B4-BE49-F238E27FC236}">
                <a16:creationId xmlns:a16="http://schemas.microsoft.com/office/drawing/2014/main" id="{3EF38D92-4E8B-FB6D-5730-3AE27638CB38}"/>
              </a:ext>
            </a:extLst>
          </p:cNvPr>
          <p:cNvSpPr>
            <a:spLocks noGrp="1"/>
          </p:cNvSpPr>
          <p:nvPr>
            <p:ph type="sldNum" sz="quarter" idx="5"/>
          </p:nvPr>
        </p:nvSpPr>
        <p:spPr/>
        <p:txBody>
          <a:bodyPr/>
          <a:lstStyle/>
          <a:p>
            <a:fld id="{5A350495-9E59-1147-A9C9-21D5DB2A3608}" type="slidenum">
              <a:rPr kumimoji="1" lang="zh-CN" altLang="en-US" smtClean="0"/>
              <a:t>17</a:t>
            </a:fld>
            <a:endParaRPr kumimoji="1" lang="zh-CN" altLang="en-US"/>
          </a:p>
        </p:txBody>
      </p:sp>
    </p:spTree>
    <p:extLst>
      <p:ext uri="{BB962C8B-B14F-4D97-AF65-F5344CB8AC3E}">
        <p14:creationId xmlns:p14="http://schemas.microsoft.com/office/powerpoint/2010/main" val="201216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buFont typeface="Arial" panose="020B0604020202090204" pitchFamily="34" charset="0"/>
              <a:buNone/>
            </a:pPr>
            <a:endParaRPr lang="en-US" altLang="zh-CN"/>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18</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buFont typeface="Arial" panose="020B0604020202090204" pitchFamily="34" charset="0"/>
              <a:buNone/>
            </a:pPr>
            <a:endParaRPr lang="en-US" altLang="zh-CN"/>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19</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Example prompt results for GPT-4V and Gemini Pro Vision on a JUS Prompt 16, where a 95%</a:t>
            </a:r>
          </a:p>
          <a:p>
            <a:r>
              <a:rPr lang="en-US" altLang="zh-CN"/>
              <a:t>confidence interval is requested but the correct answer is outside the confidence interval. . This shows that</a:t>
            </a:r>
          </a:p>
          <a:p>
            <a:r>
              <a:rPr lang="en-US" altLang="zh-CN"/>
              <a:t>VLMs also have problems with verbalized uncertainty, and provide overconfident answers. GPT4-V is closer</a:t>
            </a:r>
          </a:p>
          <a:p>
            <a:r>
              <a:rPr lang="en-US" altLang="zh-CN"/>
              <a:t>to the correct answer.</a:t>
            </a:r>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2</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buFont typeface="Arial" panose="020B0604020202090204" pitchFamily="34" charset="0"/>
              <a:buNone/>
            </a:pPr>
            <a:r>
              <a:rPr lang="en-US" altLang="zh-CN">
                <a:latin typeface="Times New Roman Regular" panose="02020503050405090304" charset="0"/>
                <a:cs typeface="Times New Roman Regular" panose="02020503050405090304" charset="0"/>
                <a:sym typeface="+mn-ea"/>
              </a:rPr>
              <a:t>Overview of Uncertainty Quantification Methods</a:t>
            </a:r>
            <a:endParaRPr lang="en-US" altLang="zh-CN">
              <a:latin typeface="Times New Roman Regular" panose="02020503050405090304" charset="0"/>
              <a:cs typeface="Times New Roman Regular" panose="02020503050405090304" charset="0"/>
            </a:endParaRPr>
          </a:p>
          <a:p>
            <a:pPr marL="342900" indent="-342900" algn="l">
              <a:buFont typeface="Arial" panose="020B0604020202090204" pitchFamily="34" charset="0"/>
              <a:buChar char="•"/>
            </a:pPr>
            <a:endParaRPr lang="en-US" altLang="zh-CN">
              <a:latin typeface="Times New Roman Regular" panose="02020503050405090304" charset="0"/>
              <a:cs typeface="Times New Roman Regular" panose="02020503050405090304" charset="0"/>
            </a:endParaRPr>
          </a:p>
          <a:p>
            <a:pPr indent="0" algn="l">
              <a:buFont typeface="Arial" panose="020B0604020202090204" pitchFamily="34" charset="0"/>
              <a:buNone/>
            </a:pPr>
            <a:r>
              <a:rPr lang="en-US" altLang="zh-CN">
                <a:latin typeface="Times New Roman Regular" panose="02020503050405090304" charset="0"/>
                <a:cs typeface="Times New Roman Regular" panose="02020503050405090304" charset="0"/>
                <a:sym typeface="+mn-ea"/>
              </a:rPr>
              <a:t>Method Categories:</a:t>
            </a:r>
            <a:endParaRPr lang="en-US" altLang="zh-CN">
              <a:latin typeface="Times New Roman Regular" panose="02020503050405090304" charset="0"/>
              <a:cs typeface="Times New Roman Regular" panose="02020503050405090304" charset="0"/>
            </a:endParaRPr>
          </a:p>
          <a:p>
            <a:pPr marL="342900"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Probabilistic Embeddings: Mapping inputs to probability distributions.</a:t>
            </a:r>
            <a:endParaRPr lang="en-US" altLang="zh-CN">
              <a:latin typeface="Times New Roman Regular" panose="02020503050405090304" charset="0"/>
              <a:cs typeface="Times New Roman Regular" panose="02020503050405090304" charset="0"/>
            </a:endParaRPr>
          </a:p>
          <a:p>
            <a:pPr marL="342900"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Post-hoc Adaptation: Adding uncertainty estimation capabilities to trained deterministic models.</a:t>
            </a:r>
            <a:endParaRPr lang="en-US" altLang="zh-CN">
              <a:latin typeface="Times New Roman Regular" panose="02020503050405090304" charset="0"/>
              <a:cs typeface="Times New Roman Regular" panose="02020503050405090304" charset="0"/>
            </a:endParaRPr>
          </a:p>
          <a:p>
            <a:pPr marL="342900"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Verbalized Uncertainty: Allowing models to express their confidence using natural language.</a:t>
            </a:r>
            <a:endParaRPr lang="en-US" altLang="zh-CN">
              <a:latin typeface="Times New Roman Regular" panose="02020503050405090304" charset="0"/>
              <a:cs typeface="Times New Roman Regular" panose="02020503050405090304" charset="0"/>
            </a:endParaRPr>
          </a:p>
          <a:p>
            <a:pPr marL="342900"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Consistency &amp; Self-Correction: Evaluating the stability of a model's answers to similar questions.</a:t>
            </a:r>
            <a:endParaRPr lang="en-US" altLang="zh-CN">
              <a:latin typeface="Times New Roman Regular" panose="02020503050405090304" charset="0"/>
              <a:cs typeface="Times New Roman Regular" panose="02020503050405090304" charset="0"/>
            </a:endParaRPr>
          </a:p>
          <a:p>
            <a:pPr marL="342900"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Calibration Techniques: Adjusting a model's confidence output to bring it closer to the true probability.</a:t>
            </a:r>
            <a:endParaRPr lang="en-US" altLang="zh-CN">
              <a:latin typeface="Times New Roman Regular" panose="02020503050405090304" charset="0"/>
              <a:cs typeface="Times New Roman Regular" panose="02020503050405090304" charset="0"/>
            </a:endParaRPr>
          </a:p>
          <a:p>
            <a:pPr marL="342900" indent="-342900" algn="l">
              <a:buFont typeface="Arial" panose="020B0604020202090204" pitchFamily="34" charset="0"/>
              <a:buChar char="•"/>
            </a:pPr>
            <a:r>
              <a:rPr lang="en-US" altLang="zh-CN">
                <a:latin typeface="Times New Roman Regular" panose="02020503050405090304" charset="0"/>
                <a:cs typeface="Times New Roman Regular" panose="02020503050405090304" charset="0"/>
                <a:sym typeface="+mn-ea"/>
              </a:rPr>
              <a:t>Conformal Prediction: Constructing a set of predictions with statistical guarantees.</a:t>
            </a:r>
            <a:endParaRPr lang="en-US" altLang="zh-CN">
              <a:latin typeface="Times New Roman Regular" panose="02020503050405090304" charset="0"/>
              <a:cs typeface="Times New Roman Regular" panose="02020503050405090304" charset="0"/>
            </a:endParaRPr>
          </a:p>
          <a:p>
            <a:endParaRPr lang="en-US" altLang="zh-CN"/>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 an example for two different types of representations to describe the language uncertainty, where the distribution representations can express richer semantic relationships than the conventional point representations. The distribution variance measures the uncertainty of the corresponding text. As a byproduct, distribution representations enable diverse generations, providing multiple reasonable predictions with random sampling.</a:t>
            </a:r>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latin typeface="Times New Roman Regular" panose="02020503050405090304" charset="0"/>
                <a:cs typeface="Times New Roman Regular" panose="02020503050405090304" charset="0"/>
                <a:sym typeface="+mn-ea"/>
              </a:rPr>
              <a:t>We propose ProbVLM, a post-hoc probabilistic adapter, the first method to convert the deterministic embeddings provided by a frozen large-scale vision-language models into probabilistic ones, as shown in Figur. This enables us to efficiently retain the benefits of large-scale pre-training while learning distributions that model the inherent ambiguities in the different modalities.</a:t>
            </a:r>
          </a:p>
          <a:p>
            <a:endParaRPr lang="en-US" altLang="zh-CN">
              <a:latin typeface="Times New Roman Regular" panose="02020503050405090304" charset="0"/>
              <a:cs typeface="Times New Roman Regular" panose="02020503050405090304" charset="0"/>
              <a:sym typeface="+mn-ea"/>
            </a:endParaRPr>
          </a:p>
          <a:p>
            <a:endParaRPr lang="en-US" altLang="zh-CN">
              <a:latin typeface="Times New Roman Regular" panose="02020503050405090304" charset="0"/>
              <a:cs typeface="Times New Roman Regular" panose="02020503050405090304" charset="0"/>
              <a:sym typeface="+mn-ea"/>
            </a:endParaRPr>
          </a:p>
          <a:p>
            <a:r>
              <a:rPr lang="en-US" altLang="zh-CN">
                <a:latin typeface="Times New Roman Regular" panose="02020503050405090304" charset="0"/>
                <a:cs typeface="Times New Roman Regular" panose="02020503050405090304" charset="0"/>
                <a:sym typeface="+mn-ea"/>
              </a:rPr>
              <a:t>Provide probabilistic embeddings for deterministic pre-trained vision-language models that are frozen. By capturing the ambiguity inherently present in the inputs, we obtain well-calibrated uncertainty estimates.</a:t>
            </a:r>
            <a:endParaRPr lang="en-US" altLang="zh-CN">
              <a:latin typeface="Times New Roman Regular" panose="02020503050405090304" charset="0"/>
              <a:cs typeface="Times New Roman Regular" panose="02020503050405090304" charset="0"/>
            </a:endParaRPr>
          </a:p>
          <a:p>
            <a:endParaRPr lang="en-US" altLang="zh-CN"/>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Proposed framework (ProbVLM) takes an existing vision-language model and introduces a probabilistic adapter over the image and text encoders. These adapters predict the parameters of a parameterized distribution for a given embedding. Models are trained by minimizing an objective consisting of intra/cross-modal supervision </a:t>
            </a:r>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06BE6-F399-4C9A-FE8D-DA7E938D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424ED-F4E6-FBA4-6573-FE4378156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DB9BD-2449-81E5-80C6-1303E54A22F4}"/>
              </a:ext>
            </a:extLst>
          </p:cNvPr>
          <p:cNvSpPr>
            <a:spLocks noGrp="1"/>
          </p:cNvSpPr>
          <p:nvPr>
            <p:ph type="body" idx="1"/>
          </p:nvPr>
        </p:nvSpPr>
        <p:spPr/>
        <p:txBody>
          <a:bodyPr/>
          <a:lstStyle/>
          <a:p>
            <a:pPr indent="0" algn="l">
              <a:buFont typeface="Arial" panose="020B0604020202090204" pitchFamily="34" charset="0"/>
              <a:buNone/>
            </a:pPr>
            <a:r>
              <a:rPr lang="en-US" altLang="zh-CN" dirty="0">
                <a:latin typeface="Times New Roman Regular" panose="02020503050405090304" charset="0"/>
                <a:cs typeface="Times New Roman Regular" panose="02020503050405090304" charset="0"/>
                <a:sym typeface="+mn-ea"/>
              </a:rPr>
              <a:t>Technical Details:</a:t>
            </a:r>
            <a:endParaRPr lang="en-US" altLang="zh-CN" dirty="0">
              <a:latin typeface="Times New Roman Regular" panose="02020503050405090304" charset="0"/>
              <a:cs typeface="Times New Roman Regular" panose="02020503050405090304" charset="0"/>
            </a:endParaRPr>
          </a:p>
          <a:p>
            <a:pPr indent="0" algn="l">
              <a:buFont typeface="Arial" panose="020B0604020202090204" pitchFamily="34" charset="0"/>
              <a:buNone/>
            </a:pPr>
            <a:r>
              <a:rPr lang="en-US" altLang="zh-CN" dirty="0">
                <a:latin typeface="Times New Roman Regular" panose="02020503050405090304" charset="0"/>
                <a:cs typeface="Times New Roman Regular" panose="02020503050405090304" charset="0"/>
                <a:sym typeface="+mn-ea"/>
              </a:rPr>
              <a:t>Uses the generalized Gaussian distribution (GGD) for modeling, providing greater flexibility.</a:t>
            </a:r>
            <a:endParaRPr lang="en-US" altLang="zh-CN" dirty="0">
              <a:latin typeface="Times New Roman Regular" panose="02020503050405090304" charset="0"/>
              <a:cs typeface="Times New Roman Regular" panose="02020503050405090304" charset="0"/>
            </a:endParaRPr>
          </a:p>
          <a:p>
            <a:pPr indent="0" algn="l">
              <a:buFont typeface="Arial" panose="020B0604020202090204" pitchFamily="34" charset="0"/>
              <a:buNone/>
            </a:pPr>
            <a:r>
              <a:rPr lang="en-US" altLang="zh-CN" dirty="0">
                <a:latin typeface="Times New Roman Regular" panose="02020503050405090304" charset="0"/>
                <a:cs typeface="Times New Roman Regular" panose="02020503050405090304" charset="0"/>
                <a:sym typeface="+mn-ea"/>
              </a:rPr>
              <a:t>Training is achieved by minimizing the intra-modal reconstruction loss and the cross-modal distribution distance.</a:t>
            </a:r>
          </a:p>
          <a:p>
            <a:pPr indent="0" algn="l">
              <a:buFont typeface="Arial" panose="020B0604020202090204" pitchFamily="34" charset="0"/>
              <a:buNone/>
            </a:pPr>
            <a:endParaRPr lang="en-US" altLang="zh-CN" dirty="0">
              <a:latin typeface="Times New Roman Regular" panose="02020503050405090304" charset="0"/>
              <a:sym typeface="+mn-ea"/>
            </a:endParaRPr>
          </a:p>
          <a:p>
            <a:pPr indent="0" algn="l">
              <a:buFont typeface="Arial" panose="020B0604020202090204" pitchFamily="34" charset="0"/>
              <a:buNone/>
            </a:pPr>
            <a:r>
              <a:rPr lang="en-US" altLang="zh-CN" dirty="0"/>
              <a:t>Intra-modal Alignment:</a:t>
            </a:r>
          </a:p>
          <a:p>
            <a:pPr indent="0" algn="l">
              <a:buFont typeface="Arial" panose="020B0604020202090204" pitchFamily="34" charset="0"/>
              <a:buNone/>
            </a:pPr>
            <a:r>
              <a:rPr lang="en-US" altLang="zh-CN" dirty="0"/>
              <a:t>Goal: Ensure that the mean of the distribution $\hat{z}$ predicted by the adapter is consistent ("faithful") with the original VLM embedding $z$.</a:t>
            </a:r>
          </a:p>
          <a:p>
            <a:pPr indent="0" algn="l">
              <a:buFont typeface="Arial" panose="020B0604020202090204" pitchFamily="34" charset="0"/>
              <a:buNone/>
            </a:pPr>
            <a:r>
              <a:rPr lang="en-US" altLang="zh-CN" dirty="0"/>
              <a:t>Method: This is a "probabilistic reconstruction problem." The adapter needs to reconstruct $z$. The loss function $L_{rec}$ is calculated by minimizing the negative log-likelihood.</a:t>
            </a:r>
          </a:p>
          <a:p>
            <a:pPr indent="0" algn="l">
              <a:buFont typeface="Arial" panose="020B0604020202090204" pitchFamily="34" charset="0"/>
              <a:buNone/>
            </a:pPr>
            <a:r>
              <a:rPr lang="en-US" altLang="zh-CN" dirty="0"/>
              <a:t>Application: This loss is computed independently for both the visual ($L_{rec}^{\</a:t>
            </a:r>
            <a:r>
              <a:rPr lang="en-US" altLang="zh-CN" dirty="0" err="1"/>
              <a:t>mathcal</a:t>
            </a:r>
            <a:r>
              <a:rPr lang="en-US" altLang="zh-CN" dirty="0"/>
              <a:t>{V}}$) and textual ($L_{rec}^{\</a:t>
            </a:r>
            <a:r>
              <a:rPr lang="en-US" altLang="zh-CN" dirty="0" err="1"/>
              <a:t>mathcal</a:t>
            </a:r>
            <a:r>
              <a:rPr lang="en-US" altLang="zh-CN" dirty="0"/>
              <a:t>{T}}$) modalities.</a:t>
            </a:r>
          </a:p>
          <a:p>
            <a:pPr indent="0" algn="l">
              <a:buFont typeface="Arial" panose="020B0604020202090204" pitchFamily="34" charset="0"/>
              <a:buNone/>
            </a:pPr>
            <a:endParaRPr lang="en-US" altLang="zh-CN" dirty="0"/>
          </a:p>
          <a:p>
            <a:pPr indent="0" algn="l">
              <a:buFont typeface="Arial" panose="020B0604020202090204" pitchFamily="34" charset="0"/>
              <a:buNone/>
            </a:pPr>
            <a:r>
              <a:rPr lang="en-US" altLang="zh-CN" dirty="0"/>
              <a:t>Cross-modal Alignment:</a:t>
            </a:r>
          </a:p>
          <a:p>
            <a:pPr indent="0" algn="l">
              <a:buFont typeface="Arial" panose="020B0604020202090204" pitchFamily="34" charset="0"/>
              <a:buNone/>
            </a:pPr>
            <a:endParaRPr lang="en-US" altLang="zh-CN" dirty="0"/>
          </a:p>
          <a:p>
            <a:pPr indent="0" algn="l">
              <a:buFont typeface="Arial" panose="020B0604020202090204" pitchFamily="34" charset="0"/>
              <a:buNone/>
            </a:pPr>
            <a:r>
              <a:rPr lang="en-US" altLang="zh-CN" dirty="0"/>
              <a:t>Goal: For matching image-text pairs in the dataset, the adapter needs to ensure that their predicted probability distributions are close.</a:t>
            </a:r>
          </a:p>
          <a:p>
            <a:pPr indent="0" algn="l">
              <a:buFont typeface="Arial" panose="020B0604020202090204" pitchFamily="34" charset="0"/>
              <a:buNone/>
            </a:pPr>
            <a:endParaRPr lang="en-US" altLang="zh-CN" dirty="0"/>
          </a:p>
          <a:p>
            <a:pPr indent="0" algn="l">
              <a:buFont typeface="Arial" panose="020B0604020202090204" pitchFamily="34" charset="0"/>
              <a:buNone/>
            </a:pPr>
            <a:r>
              <a:rPr lang="en-US" altLang="zh-CN" dirty="0"/>
              <a:t>Method: This is achieved via a $L_{cross}$ loss. This loss computes the likelihood of the text embedding $z_{\</a:t>
            </a:r>
            <a:r>
              <a:rPr lang="en-US" altLang="zh-CN" dirty="0" err="1"/>
              <a:t>mathcal</a:t>
            </a:r>
            <a:r>
              <a:rPr lang="en-US" altLang="zh-CN" dirty="0"/>
              <a:t>{T}}$ under the predicted image distribution $\</a:t>
            </a:r>
            <a:r>
              <a:rPr lang="en-US" altLang="zh-CN" dirty="0" err="1"/>
              <a:t>mathcal</a:t>
            </a:r>
            <a:r>
              <a:rPr lang="en-US" altLang="zh-CN" dirty="0"/>
              <a:t>{G}_{\nu}(z)$, and conversely, the likelihood of the image embedding $z_{\</a:t>
            </a:r>
            <a:r>
              <a:rPr lang="en-US" altLang="zh-CN" dirty="0" err="1"/>
              <a:t>mathcal</a:t>
            </a:r>
            <a:r>
              <a:rPr lang="en-US" altLang="zh-CN" dirty="0"/>
              <a:t>{V}}$ under the predicted text distribution $\</a:t>
            </a:r>
            <a:r>
              <a:rPr lang="en-US" altLang="zh-CN" dirty="0" err="1"/>
              <a:t>mathcal</a:t>
            </a:r>
            <a:r>
              <a:rPr lang="en-US" altLang="zh-CN" dirty="0"/>
              <a:t>{G}_{\</a:t>
            </a:r>
            <a:r>
              <a:rPr lang="en-US" altLang="zh-CN" dirty="0" err="1"/>
              <a:t>mathcal</a:t>
            </a:r>
            <a:r>
              <a:rPr lang="en-US" altLang="zh-CN" dirty="0"/>
              <a:t>{T}}(z)$.</a:t>
            </a:r>
          </a:p>
        </p:txBody>
      </p:sp>
      <p:sp>
        <p:nvSpPr>
          <p:cNvPr id="4" name="Slide Number Placeholder 3">
            <a:extLst>
              <a:ext uri="{FF2B5EF4-FFF2-40B4-BE49-F238E27FC236}">
                <a16:creationId xmlns:a16="http://schemas.microsoft.com/office/drawing/2014/main" id="{DE97D36E-9D46-B744-B0E7-144F3EA74BF2}"/>
              </a:ext>
            </a:extLst>
          </p:cNvPr>
          <p:cNvSpPr>
            <a:spLocks noGrp="1"/>
          </p:cNvSpPr>
          <p:nvPr>
            <p:ph type="sldNum" sz="quarter" idx="5"/>
          </p:nvPr>
        </p:nvSpPr>
        <p:spPr/>
        <p:txBody>
          <a:bodyPr/>
          <a:lstStyle/>
          <a:p>
            <a:fld id="{5A350495-9E59-1147-A9C9-21D5DB2A3608}" type="slidenum">
              <a:rPr kumimoji="1" lang="zh-CN" altLang="en-US" smtClean="0"/>
              <a:t>7</a:t>
            </a:fld>
            <a:endParaRPr kumimoji="1" lang="zh-CN" altLang="en-US"/>
          </a:p>
        </p:txBody>
      </p:sp>
    </p:spTree>
    <p:extLst>
      <p:ext uri="{BB962C8B-B14F-4D97-AF65-F5344CB8AC3E}">
        <p14:creationId xmlns:p14="http://schemas.microsoft.com/office/powerpoint/2010/main" val="95725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buFont typeface="Arial" panose="020B0604020202090204" pitchFamily="34" charset="0"/>
              <a:buNone/>
            </a:pPr>
            <a:r>
              <a:rPr lang="en-US" altLang="zh-CN"/>
              <a:t>Core Idea:</a:t>
            </a:r>
          </a:p>
          <a:p>
            <a:pPr indent="0" algn="l">
              <a:buFont typeface="Arial" panose="020B0604020202090204" pitchFamily="34" charset="0"/>
              <a:buNone/>
            </a:pPr>
            <a:r>
              <a:rPr lang="en-US" altLang="zh-CN"/>
              <a:t>Directly use prompts to allow the model to describe the confidence of its answer in natural language.</a:t>
            </a:r>
          </a:p>
          <a:p>
            <a:pPr indent="0" algn="l">
              <a:buFont typeface="Arial" panose="020B0604020202090204" pitchFamily="34" charset="0"/>
              <a:buNone/>
            </a:pPr>
            <a:r>
              <a:rPr lang="en-US" altLang="zh-CN"/>
              <a:t>For example, "Please answer this question and give your confidence level (0-100%)."</a:t>
            </a:r>
          </a:p>
          <a:p>
            <a:pPr indent="0" algn="l">
              <a:buFont typeface="Arial" panose="020B0604020202090204" pitchFamily="34" charset="0"/>
              <a:buNone/>
            </a:pPr>
            <a:r>
              <a:rPr lang="en-US" altLang="zh-CN"/>
              <a:t>Or, ask the model to provide a confidence interval, such as "[lower bound, upper bound]."</a:t>
            </a:r>
          </a:p>
          <a:p>
            <a:pPr indent="0" algn="l">
              <a:buFont typeface="Arial" panose="020B0604020202090204" pitchFamily="34" charset="0"/>
              <a:buNone/>
            </a:pPr>
            <a:endParaRPr lang="en-US" altLang="zh-CN"/>
          </a:p>
          <a:p>
            <a:pPr indent="0" algn="l">
              <a:buFont typeface="Arial" panose="020B0604020202090204" pitchFamily="34" charset="0"/>
              <a:buNone/>
            </a:pPr>
            <a:r>
              <a:rPr lang="en-US" altLang="zh-CN"/>
              <a:t>Advantages:</a:t>
            </a:r>
          </a:p>
          <a:p>
            <a:pPr indent="0" algn="l">
              <a:buFont typeface="Arial" panose="020B0604020202090204" pitchFamily="34" charset="0"/>
              <a:buNone/>
            </a:pPr>
            <a:r>
              <a:rPr lang="en-US" altLang="zh-CN"/>
              <a:t>Simple and intuitive, requires no modification to the model structure, and is applicable to all prompt-based black-box models.</a:t>
            </a:r>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buFont typeface="Arial" panose="020B0604020202090204" pitchFamily="34" charset="0"/>
              <a:buNone/>
            </a:pPr>
            <a:r>
              <a:rPr lang="en-US" altLang="zh-CN" dirty="0"/>
              <a:t>Calibration: Evaluates whether a model's stated confidence matches its actual accuracy.</a:t>
            </a:r>
          </a:p>
          <a:p>
            <a:pPr indent="0" algn="l">
              <a:buFont typeface="Arial" panose="020B0604020202090204" pitchFamily="34" charset="0"/>
              <a:buNone/>
            </a:pPr>
            <a:endParaRPr lang="en-US" altLang="zh-CN" dirty="0"/>
          </a:p>
          <a:p>
            <a:pPr indent="0" algn="l">
              <a:buFont typeface="Arial" panose="020B0604020202090204" pitchFamily="34" charset="0"/>
              <a:buNone/>
            </a:pPr>
            <a:r>
              <a:rPr lang="en-US" altLang="zh-CN" dirty="0"/>
              <a:t>Evaluation Metrics:</a:t>
            </a:r>
          </a:p>
          <a:p>
            <a:pPr indent="0" algn="l">
              <a:buFont typeface="Arial" panose="020B0604020202090204" pitchFamily="34" charset="0"/>
              <a:buNone/>
            </a:pPr>
            <a:endParaRPr lang="en-US" altLang="zh-CN" dirty="0"/>
          </a:p>
          <a:p>
            <a:pPr indent="0" algn="l">
              <a:buFont typeface="Arial" panose="020B0604020202090204" pitchFamily="34" charset="0"/>
              <a:buNone/>
            </a:pPr>
            <a:r>
              <a:rPr lang="en-US" altLang="zh-CN" dirty="0"/>
              <a:t>Expected Calibration Error (ECE): Measures the average difference between confidence and accuracy.</a:t>
            </a:r>
          </a:p>
          <a:p>
            <a:pPr indent="0" algn="l">
              <a:buFont typeface="Arial" panose="020B0604020202090204" pitchFamily="34" charset="0"/>
              <a:buNone/>
            </a:pPr>
            <a:r>
              <a:rPr lang="en-US" altLang="zh-CN" dirty="0"/>
              <a:t>Net Calibration Error (NCE): A new metric proposed in the "Overconfidence is Key" paper that can determine whether a model is overconfident (negative values) or underconfident (positive values).</a:t>
            </a:r>
          </a:p>
          <a:p>
            <a:pPr indent="0" algn="l">
              <a:buFont typeface="Arial" panose="020B0604020202090204" pitchFamily="34" charset="0"/>
              <a:buNone/>
            </a:pPr>
            <a:endParaRPr lang="en-US" altLang="zh-CN" dirty="0"/>
          </a:p>
          <a:p>
            <a:pPr indent="0" algn="l">
              <a:buFont typeface="Arial" panose="020B0604020202090204" pitchFamily="34" charset="0"/>
              <a:buNone/>
            </a:pPr>
            <a:r>
              <a:rPr lang="en-US" altLang="zh-CN" dirty="0"/>
              <a:t>Figure:</a:t>
            </a:r>
          </a:p>
          <a:p>
            <a:pPr indent="0" algn="l">
              <a:buFont typeface="Arial" panose="020B0604020202090204" pitchFamily="34" charset="0"/>
              <a:buNone/>
            </a:pPr>
            <a:r>
              <a:rPr lang="en-US" altLang="zh-CN" dirty="0"/>
              <a:t> Synthetic calibration plots demonstrating the interpretation of NCE. All bin sizes are equal. Note how ECE does not indicate direction of miscalibration (</a:t>
            </a:r>
            <a:r>
              <a:rPr lang="en-US" altLang="zh-CN" dirty="0" err="1"/>
              <a:t>overconfidente</a:t>
            </a:r>
            <a:r>
              <a:rPr lang="en-US" altLang="zh-CN" dirty="0"/>
              <a:t> or underconfident), while NCE does.</a:t>
            </a:r>
          </a:p>
        </p:txBody>
      </p:sp>
      <p:sp>
        <p:nvSpPr>
          <p:cNvPr id="4" name="Slide Number Placeholder 3"/>
          <p:cNvSpPr>
            <a:spLocks noGrp="1"/>
          </p:cNvSpPr>
          <p:nvPr>
            <p:ph type="sldNum" sz="quarter" idx="5"/>
          </p:nvPr>
        </p:nvSpPr>
        <p:spPr/>
        <p:txBody>
          <a:bodyPr/>
          <a:lstStyle/>
          <a:p>
            <a:fld id="{5A350495-9E59-1147-A9C9-21D5DB2A3608}" type="slidenum">
              <a:rPr kumimoji="1" lang="zh-CN" altLang="en-US"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2025/10/29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2025/10/29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2025/10/29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397600"/>
            <a:ext cx="9799200" cy="11052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5040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2025/10/29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04000"/>
            <a:ext cx="5342400" cy="4140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04000"/>
            <a:ext cx="5342400" cy="4140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2025/10/29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2025/10/29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2025/10/29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2025/10/29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2025/10/29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ea"/>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1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1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1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1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0.xml"/><Relationship Id="rId5" Type="http://schemas.openxmlformats.org/officeDocument/2006/relationships/image" Target="../media/image2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Uncertainty Quantification in VLM</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809942" y="974299"/>
            <a:ext cx="10570845" cy="984885"/>
          </a:xfrm>
          <a:prstGeom prst="rect">
            <a:avLst/>
          </a:prstGeom>
          <a:noFill/>
        </p:spPr>
        <p:txBody>
          <a:bodyPr wrap="square" rtlCol="0">
            <a:spAutoFit/>
          </a:bodyPr>
          <a:lstStyle/>
          <a:p>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Uncertainty in multimodality:</a:t>
            </a:r>
          </a:p>
          <a:p>
            <a:pPr marL="342900" indent="-342900">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Intramodal uncertainty: ambiguity within a single modality (visual or textual).</a:t>
            </a:r>
          </a:p>
          <a:p>
            <a:pPr marL="342900" indent="-342900">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Intermodal uncertainty: ambiguity between modalities (text to image, image to text).</a:t>
            </a:r>
          </a:p>
        </p:txBody>
      </p:sp>
      <p:sp>
        <p:nvSpPr>
          <p:cNvPr id="12" name="文本框 11"/>
          <p:cNvSpPr txBox="1"/>
          <p:nvPr/>
        </p:nvSpPr>
        <p:spPr>
          <a:xfrm>
            <a:off x="6317148" y="2680404"/>
            <a:ext cx="4252529" cy="1077218"/>
          </a:xfrm>
          <a:prstGeom prst="rect">
            <a:avLst/>
          </a:prstGeom>
          <a:noFill/>
        </p:spPr>
        <p:txBody>
          <a:bodyPr wrap="square" rtlCol="0">
            <a:spAutoFit/>
          </a:bodyPr>
          <a:lstStyle/>
          <a:p>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Multimodal uncertainties and an example for language uncertainty by modeling as point representations and distribution representations.</a:t>
            </a:r>
          </a:p>
        </p:txBody>
      </p:sp>
      <p:sp>
        <p:nvSpPr>
          <p:cNvPr id="2" name="文本框 1"/>
          <p:cNvSpPr txBox="1"/>
          <p:nvPr/>
        </p:nvSpPr>
        <p:spPr>
          <a:xfrm>
            <a:off x="283865" y="6467845"/>
            <a:ext cx="8909296" cy="276999"/>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Ji,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Yatai</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et al. "Map: Multimodal uncertainty-aware vision-language pre-training model." CVPR 2023.</a:t>
            </a:r>
          </a:p>
        </p:txBody>
      </p:sp>
      <p:pic>
        <p:nvPicPr>
          <p:cNvPr id="3" name="图片 2"/>
          <p:cNvPicPr>
            <a:picLocks noChangeAspect="1"/>
          </p:cNvPicPr>
          <p:nvPr/>
        </p:nvPicPr>
        <p:blipFill>
          <a:blip r:embed="rId5"/>
          <a:stretch>
            <a:fillRect/>
          </a:stretch>
        </p:blipFill>
        <p:spPr>
          <a:xfrm>
            <a:off x="426485" y="2065704"/>
            <a:ext cx="5448369" cy="4096760"/>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Times New Roman" panose="02020503050405090304"/>
                <a:ea typeface="宋体" charset="0"/>
                <a:cs typeface="Times New Roman" panose="02020503050405090304"/>
                <a:sym typeface="+mn-ea"/>
              </a:rPr>
              <a:t>Consistency &amp; Self-Correction</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977265" y="1330960"/>
            <a:ext cx="10927080" cy="2617470"/>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Core Assumption:</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A reliable model that truly understands the problem should give consistent answers to questions with the same semantics but different wordings.</a:t>
            </a:r>
          </a:p>
          <a:p>
            <a:pPr marL="342900" indent="-342900" algn="l">
              <a:buFont typeface="Arial" panose="020B0604020202090204" pitchFamily="34" charset="0"/>
              <a:buChar char="•"/>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If a model is highly sensitive to small perturbations that do not alter the semantics, its answers may be unreliable.</a:t>
            </a:r>
          </a:p>
          <a:p>
            <a:pPr indent="0" algn="l">
              <a:buFont typeface="Arial" panose="020B0604020202090204" pitchFamily="34" charset="0"/>
              <a:buNone/>
            </a:pPr>
            <a:endPar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Application:</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Verify the consistency of the model's answers by generating multiple "</a:t>
            </a:r>
            <a:r>
              <a:rPr lang="en-US" altLang="zh-CN" dirty="0" err="1">
                <a:latin typeface="Microsoft YaHei UI" panose="020B0503020204020204" pitchFamily="34" charset="-122"/>
                <a:ea typeface="Microsoft YaHei UI" panose="020B0503020204020204" pitchFamily="34" charset="-122"/>
                <a:cs typeface="Times New Roman Regular" panose="02020503050405090304" charset="0"/>
              </a:rPr>
              <a:t>rephrasings</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 of the question.</a:t>
            </a:r>
          </a:p>
          <a:p>
            <a:pPr marL="342900" indent="-342900" algn="l">
              <a:buFont typeface="Arial" panose="020B0604020202090204" pitchFamily="34" charset="0"/>
              <a:buChar char="•"/>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Introduce a "critic" model to evaluate and correct the answers of the "reasoner" model.</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VL-Uncertainty</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977265" y="1330960"/>
            <a:ext cx="10927080" cy="2617470"/>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Measuring Uncertainty through Perturbations</a:t>
            </a: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Perturb the input using semantically equivalent perturbations:</a:t>
            </a:r>
          </a:p>
          <a:p>
            <a:pPr marL="914400" lvl="1" indent="-457200" algn="l">
              <a:buFont typeface="Arial" panose="020B0604020202090204" pitchFamily="34" charset="0"/>
              <a:buAutoNum type="arabicPeriod"/>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Visual perturbation: Apply varying degrees of Gaussian blur to the image.</a:t>
            </a:r>
          </a:p>
          <a:p>
            <a:pPr marL="914400" lvl="1" indent="-457200" algn="l">
              <a:buFont typeface="Arial" panose="020B0604020202090204" pitchFamily="34" charset="0"/>
              <a:buAutoNum type="arabicPeriod"/>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Textual perturbation: Use the LLM to paraphrase the question in different ways.</a:t>
            </a:r>
            <a:endPar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endParaRP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Multiple perturbed image-text pairs are fed into the VLM to obtain a set of answers.</a:t>
            </a: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Semantically cluster the answers and calculate the entropy of the answer distribution. </a:t>
            </a:r>
          </a:p>
        </p:txBody>
      </p:sp>
      <p:pic>
        <p:nvPicPr>
          <p:cNvPr id="2" name="图片 1"/>
          <p:cNvPicPr>
            <a:picLocks noChangeAspect="1"/>
          </p:cNvPicPr>
          <p:nvPr/>
        </p:nvPicPr>
        <p:blipFill>
          <a:blip r:embed="rId5"/>
          <a:stretch>
            <a:fillRect/>
          </a:stretch>
        </p:blipFill>
        <p:spPr>
          <a:xfrm>
            <a:off x="2038350" y="3082077"/>
            <a:ext cx="7454900" cy="3384550"/>
          </a:xfrm>
          <a:prstGeom prst="rect">
            <a:avLst/>
          </a:prstGeom>
        </p:spPr>
      </p:pic>
      <p:sp>
        <p:nvSpPr>
          <p:cNvPr id="7" name="文本框 6"/>
          <p:cNvSpPr txBox="1"/>
          <p:nvPr/>
        </p:nvSpPr>
        <p:spPr>
          <a:xfrm>
            <a:off x="-1270" y="6421542"/>
            <a:ext cx="12193270" cy="461665"/>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Zhang, Ruiyang, Hu Zhang, and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Zhedong</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Zheng.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Vl</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-uncertainty: Detecting hallucination in large vision-language model via uncertainty estimation."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arXiv</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preprint arXiv:2411.11919 (2024).</a:t>
            </a: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Critic-V</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977265" y="1330960"/>
            <a:ext cx="10927080" cy="2617470"/>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Introducing a "Critic" for Error Correction</a:t>
            </a:r>
          </a:p>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Framework:</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Reasoner: A basic VLM responsible for generating preliminary answers.</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Critic: Another specially trained VLM responsible for evaluating the Reasoner's answers and providing natural language feedback and correction suggestions.</a:t>
            </a:r>
          </a:p>
          <a:p>
            <a:pPr indent="0" algn="l">
              <a:buFont typeface="Arial" panose="020B0604020202090204" pitchFamily="34" charset="0"/>
              <a:buNone/>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Workflow: This creates an iterative "generate-evaluate-correct" cycle to improve the quality and reliability of the final answer.</a:t>
            </a:r>
          </a:p>
        </p:txBody>
      </p:sp>
      <p:sp>
        <p:nvSpPr>
          <p:cNvPr id="7" name="文本框 6"/>
          <p:cNvSpPr txBox="1"/>
          <p:nvPr/>
        </p:nvSpPr>
        <p:spPr>
          <a:xfrm>
            <a:off x="-1270" y="6582410"/>
            <a:ext cx="12193270" cy="275590"/>
          </a:xfrm>
          <a:prstGeom prst="rect">
            <a:avLst/>
          </a:prstGeom>
          <a:noFill/>
        </p:spPr>
        <p:txBody>
          <a:bodyPr wrap="square" rtlCol="0">
            <a:spAutoFit/>
          </a:bodyPr>
          <a:lstStyle/>
          <a:p>
            <a:r>
              <a:rPr lang="en-US" altLang="zh-CN" sz="1200">
                <a:latin typeface="Microsoft YaHei UI" panose="020B0503020204020204" pitchFamily="34" charset="-122"/>
                <a:ea typeface="Microsoft YaHei UI" panose="020B0503020204020204" pitchFamily="34" charset="-122"/>
                <a:cs typeface="Times New Roman Regular" panose="02020503050405090304" charset="0"/>
              </a:rPr>
              <a:t>Zhang, Di, et al. "Critic-v: Vlm critics help catch vlm errors in multimodal reasoning." Proceedings of the Computer Vision and Pattern Recognition Conference. 2025.</a:t>
            </a:r>
          </a:p>
        </p:txBody>
      </p:sp>
      <p:pic>
        <p:nvPicPr>
          <p:cNvPr id="3" name="图片 2"/>
          <p:cNvPicPr>
            <a:picLocks noChangeAspect="1"/>
          </p:cNvPicPr>
          <p:nvPr/>
        </p:nvPicPr>
        <p:blipFill>
          <a:blip r:embed="rId5"/>
          <a:stretch>
            <a:fillRect/>
          </a:stretch>
        </p:blipFill>
        <p:spPr>
          <a:xfrm>
            <a:off x="4387638" y="3269106"/>
            <a:ext cx="5854700" cy="3226435"/>
          </a:xfrm>
          <a:prstGeom prst="rect">
            <a:avLst/>
          </a:prstGeom>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Critic-V</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977265" y="1330960"/>
            <a:ext cx="10927080" cy="2617470"/>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How to train a good critic?</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Data Construction:</a:t>
            </a:r>
          </a:p>
          <a:p>
            <a:pPr marL="800100" lvl="1" indent="-342900" algn="l">
              <a:buFont typeface="Arial" panose="020B0604020202090204" pitchFamily="34" charset="0"/>
              <a:buChar char="•"/>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Visual Error Injection Technique: Use GPT-4o generates "questionable answers."</a:t>
            </a:r>
          </a:p>
          <a:p>
            <a:pPr marL="800100" lvl="1" indent="-342900" algn="l">
              <a:buFont typeface="Arial" panose="020B0604020202090204" pitchFamily="34" charset="0"/>
              <a:buChar char="•"/>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Multiple VLMs are then used to generate "criticisms" for these incorrect answers.</a:t>
            </a:r>
          </a:p>
        </p:txBody>
      </p:sp>
      <p:sp>
        <p:nvSpPr>
          <p:cNvPr id="7" name="文本框 6"/>
          <p:cNvSpPr txBox="1"/>
          <p:nvPr/>
        </p:nvSpPr>
        <p:spPr>
          <a:xfrm>
            <a:off x="-1270" y="6582410"/>
            <a:ext cx="12193270" cy="275590"/>
          </a:xfrm>
          <a:prstGeom prst="rect">
            <a:avLst/>
          </a:prstGeom>
          <a:noFill/>
        </p:spPr>
        <p:txBody>
          <a:bodyPr wrap="square" rtlCol="0">
            <a:spAutoFit/>
          </a:bodyPr>
          <a:lstStyle/>
          <a:p>
            <a:r>
              <a:rPr lang="en-US" altLang="zh-CN" sz="1200">
                <a:latin typeface="Microsoft YaHei UI" panose="020B0503020204020204" pitchFamily="34" charset="-122"/>
                <a:ea typeface="Microsoft YaHei UI" panose="020B0503020204020204" pitchFamily="34" charset="-122"/>
                <a:cs typeface="Times New Roman Regular" panose="02020503050405090304" charset="0"/>
              </a:rPr>
              <a:t>Zhang, Di, et al. "Critic-v: Vlm critics help catch vlm errors in multimodal reasoning." Proceedings of the Computer Vision and Pattern Recognition Conference. 2025.</a:t>
            </a:r>
          </a:p>
        </p:txBody>
      </p:sp>
      <p:pic>
        <p:nvPicPr>
          <p:cNvPr id="2" name="图片 1"/>
          <p:cNvPicPr>
            <a:picLocks noChangeAspect="1"/>
          </p:cNvPicPr>
          <p:nvPr/>
        </p:nvPicPr>
        <p:blipFill>
          <a:blip r:embed="rId5"/>
          <a:stretch>
            <a:fillRect/>
          </a:stretch>
        </p:blipFill>
        <p:spPr>
          <a:xfrm>
            <a:off x="5490210" y="2639695"/>
            <a:ext cx="6701790" cy="3833495"/>
          </a:xfrm>
          <a:prstGeom prst="rect">
            <a:avLst/>
          </a:prstGeom>
        </p:spPr>
      </p:pic>
      <p:sp>
        <p:nvSpPr>
          <p:cNvPr id="6" name="文本框 5"/>
          <p:cNvSpPr txBox="1"/>
          <p:nvPr/>
        </p:nvSpPr>
        <p:spPr>
          <a:xfrm>
            <a:off x="977265" y="2827655"/>
            <a:ext cx="4512945" cy="1846659"/>
          </a:xfrm>
          <a:prstGeom prst="rect">
            <a:avLst/>
          </a:prstGeom>
          <a:noFill/>
        </p:spPr>
        <p:txBody>
          <a:bodyPr wrap="square" rtlCol="0">
            <a:spAutoFit/>
          </a:bodyPr>
          <a:lstStyle/>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sym typeface="+mn-ea"/>
              </a:rPr>
              <a:t>Preference Learning:</a:t>
            </a: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800100" lvl="1" indent="-342900" algn="l">
              <a:buFont typeface="Arial" panose="020B0604020202090204" pitchFamily="34" charset="0"/>
              <a:buChar char="•"/>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Use a rule-based reward function (e.g., the Jaccard index) to construct a preference dataset.</a:t>
            </a: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endParaRPr>
          </a:p>
          <a:p>
            <a:pPr marL="800100" lvl="1" indent="-342900" algn="l">
              <a:buFont typeface="Arial" panose="020B0604020202090204" pitchFamily="34" charset="0"/>
              <a:buChar char="•"/>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Use Direct Preference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Optimizatio</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to train the critic model to generate high-quality feedback.</a:t>
            </a: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Calibration Techniques</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1049867" y="1059603"/>
            <a:ext cx="10854478" cy="2617470"/>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Problem: The model's raw output probabilities often do not represent the true confidence.</a:t>
            </a:r>
          </a:p>
          <a:p>
            <a:pPr indent="0" algn="l">
              <a:buFont typeface="Arial" panose="020B0604020202090204" pitchFamily="34" charset="0"/>
              <a:buNone/>
            </a:pPr>
            <a:endPar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Temperature Scaling:</a:t>
            </a:r>
          </a:p>
          <a:p>
            <a:pPr marL="342900" indent="-342900" algn="l">
              <a:buFont typeface="Arial" panose="020B0604020202090204" pitchFamily="34" charset="0"/>
              <a:buChar char="•"/>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A simple and effective post-processing calibration method.</a:t>
            </a:r>
          </a:p>
          <a:p>
            <a:pPr marL="342900" indent="-342900" algn="l">
              <a:buFont typeface="Arial" panose="020B0604020202090204" pitchFamily="34" charset="0"/>
              <a:buChar char="•"/>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Before calculating the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rPr>
              <a:t>softmax</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 divide the logits by a learnable temperature parameter, T.</a:t>
            </a:r>
          </a:p>
          <a:p>
            <a:pPr marL="342900" indent="-342900" algn="l">
              <a:buFont typeface="Arial" panose="020B0604020202090204" pitchFamily="34" charset="0"/>
              <a:buChar char="•"/>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T &gt; 1 makes the probability distribution smoother (decreases confidence); T &lt; 1 makes the distribution more peaked (increases confidence).</a:t>
            </a:r>
          </a:p>
          <a:p>
            <a:pPr marL="342900" indent="-342900" algn="l">
              <a:buFont typeface="Arial" panose="020B0604020202090204" pitchFamily="34" charset="0"/>
              <a:buChar char="•"/>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Find the optimal T value on a small calibration set.</a:t>
            </a:r>
          </a:p>
          <a:p>
            <a:pPr indent="0" algn="l">
              <a:buFont typeface="Arial" panose="020B0604020202090204" pitchFamily="34" charset="0"/>
              <a:buNone/>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p:txBody>
      </p:sp>
      <p:sp>
        <p:nvSpPr>
          <p:cNvPr id="7" name="文本框 6"/>
          <p:cNvSpPr txBox="1"/>
          <p:nvPr/>
        </p:nvSpPr>
        <p:spPr>
          <a:xfrm>
            <a:off x="-1270" y="6582410"/>
            <a:ext cx="12193270" cy="275590"/>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Tu,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Weijie</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et al. "An empirical study into what matters for calibrating vision-language models."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arXiv</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preprint arXiv:2402.07417 (2024).</a:t>
            </a:r>
          </a:p>
        </p:txBody>
      </p:sp>
      <p:pic>
        <p:nvPicPr>
          <p:cNvPr id="3" name="图片 2"/>
          <p:cNvPicPr>
            <a:picLocks noChangeAspect="1"/>
          </p:cNvPicPr>
          <p:nvPr/>
        </p:nvPicPr>
        <p:blipFill>
          <a:blip r:embed="rId5"/>
          <a:stretch>
            <a:fillRect/>
          </a:stretch>
        </p:blipFill>
        <p:spPr>
          <a:xfrm>
            <a:off x="635" y="4117340"/>
            <a:ext cx="12192000" cy="2465070"/>
          </a:xfrm>
          <a:prstGeom prst="rect">
            <a:avLst/>
          </a:prstGeom>
        </p:spPr>
      </p:pic>
      <p:sp>
        <p:nvSpPr>
          <p:cNvPr id="8" name="文本框 7"/>
          <p:cNvSpPr txBox="1"/>
          <p:nvPr/>
        </p:nvSpPr>
        <p:spPr>
          <a:xfrm>
            <a:off x="2023110" y="3749040"/>
            <a:ext cx="9881235" cy="368300"/>
          </a:xfrm>
          <a:prstGeom prst="rect">
            <a:avLst/>
          </a:prstGeom>
          <a:noFill/>
        </p:spPr>
        <p:txBody>
          <a:bodyPr wrap="square" rtlCol="0">
            <a:spAutoFit/>
          </a:bodyPr>
          <a:lstStyle/>
          <a:p>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Comparing the calibration performance of ImageNet-trained models and VLMs. </a:t>
            </a: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D3786-33A3-4633-AFC8-15B4D68EBBE5}"/>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5302FA25-555B-B379-700D-7CBA78512B37}"/>
              </a:ext>
            </a:extLst>
          </p:cNvPr>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Calibration Techniques</a:t>
            </a:r>
          </a:p>
        </p:txBody>
      </p:sp>
      <p:pic>
        <p:nvPicPr>
          <p:cNvPr id="5" name="图片 1" descr="logo-en">
            <a:extLst>
              <a:ext uri="{FF2B5EF4-FFF2-40B4-BE49-F238E27FC236}">
                <a16:creationId xmlns:a16="http://schemas.microsoft.com/office/drawing/2014/main" id="{F0176182-F79C-AF29-5B96-13041B6B3BE5}"/>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467A649C-5C8D-EF79-E98E-A0528C201DD5}"/>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C07AD900-717C-8041-E14E-E763383F2E25}"/>
              </a:ext>
            </a:extLst>
          </p:cNvPr>
          <p:cNvSpPr txBox="1"/>
          <p:nvPr/>
        </p:nvSpPr>
        <p:spPr>
          <a:xfrm>
            <a:off x="1049867" y="1391055"/>
            <a:ext cx="10117486" cy="2286018"/>
          </a:xfrm>
          <a:prstGeom prst="rect">
            <a:avLst/>
          </a:prstGeom>
          <a:noFill/>
        </p:spPr>
        <p:txBody>
          <a:bodyPr wrap="square" rtlCol="0">
            <a:noAutofit/>
          </a:bodyPr>
          <a:lstStyle/>
          <a:p>
            <a:pPr indent="0" algn="l">
              <a:buFont typeface="Arial" panose="020B0604020202090204" pitchFamily="34" charset="0"/>
              <a:buNone/>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Standard</a:t>
            </a:r>
            <a:r>
              <a:rPr lang="zh-CN" altLang="en-US" dirty="0">
                <a:latin typeface="Microsoft YaHei UI" panose="020B0503020204020204" pitchFamily="34" charset="-122"/>
                <a:ea typeface="Microsoft YaHei UI" panose="020B0503020204020204" pitchFamily="34" charset="-122"/>
                <a:cs typeface="Times New Roman Regular" panose="02020503050405090304" charset="0"/>
              </a:rPr>
              <a:t> </a:t>
            </a:r>
            <a:r>
              <a:rPr lang="en-US" altLang="zh-CN" dirty="0" err="1">
                <a:latin typeface="Microsoft YaHei UI" panose="020B0503020204020204" pitchFamily="34" charset="-122"/>
                <a:ea typeface="Microsoft YaHei UI" panose="020B0503020204020204" pitchFamily="34" charset="-122"/>
                <a:cs typeface="Times New Roman Regular" panose="02020503050405090304" charset="0"/>
              </a:rPr>
              <a:t>Softmax</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a:t>
            </a:r>
          </a:p>
          <a:p>
            <a:pPr indent="0" algn="l">
              <a:buFont typeface="Arial" panose="020B0604020202090204" pitchFamily="34" charset="0"/>
              <a:buNone/>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Temperature Scaling</a:t>
            </a:r>
            <a:r>
              <a:rPr lang="zh-CN" altLang="en-US" dirty="0">
                <a:latin typeface="Microsoft YaHei UI" panose="020B0503020204020204" pitchFamily="34" charset="-122"/>
                <a:ea typeface="Microsoft YaHei UI" panose="020B0503020204020204" pitchFamily="34" charset="-122"/>
                <a:cs typeface="Times New Roman Regular" panose="02020503050405090304" charset="0"/>
              </a:rPr>
              <a:t> </a:t>
            </a:r>
            <a:r>
              <a:rPr lang="en-US" altLang="zh-CN" dirty="0" err="1">
                <a:latin typeface="Microsoft YaHei UI" panose="020B0503020204020204" pitchFamily="34" charset="-122"/>
                <a:ea typeface="Microsoft YaHei UI" panose="020B0503020204020204" pitchFamily="34" charset="-122"/>
                <a:cs typeface="Times New Roman Regular" panose="02020503050405090304" charset="0"/>
              </a:rPr>
              <a:t>Softmax</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a:t>
            </a:r>
          </a:p>
        </p:txBody>
      </p:sp>
      <p:sp>
        <p:nvSpPr>
          <p:cNvPr id="7" name="文本框 6">
            <a:extLst>
              <a:ext uri="{FF2B5EF4-FFF2-40B4-BE49-F238E27FC236}">
                <a16:creationId xmlns:a16="http://schemas.microsoft.com/office/drawing/2014/main" id="{2796A44E-885D-575E-D899-C31CF709D8AE}"/>
              </a:ext>
            </a:extLst>
          </p:cNvPr>
          <p:cNvSpPr txBox="1"/>
          <p:nvPr/>
        </p:nvSpPr>
        <p:spPr>
          <a:xfrm>
            <a:off x="-1270" y="6582410"/>
            <a:ext cx="12193270" cy="275590"/>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Tu,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Weijie</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et al. "An empirical study into what matters for calibrating vision-language models."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arXiv</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preprint arXiv:2402.07417 (2024).</a:t>
            </a:r>
          </a:p>
        </p:txBody>
      </p:sp>
      <p:pic>
        <p:nvPicPr>
          <p:cNvPr id="2" name="图片 1">
            <a:extLst>
              <a:ext uri="{FF2B5EF4-FFF2-40B4-BE49-F238E27FC236}">
                <a16:creationId xmlns:a16="http://schemas.microsoft.com/office/drawing/2014/main" id="{EE03D095-CC4E-8989-1F90-030145310077}"/>
              </a:ext>
            </a:extLst>
          </p:cNvPr>
          <p:cNvPicPr>
            <a:picLocks noChangeAspect="1"/>
          </p:cNvPicPr>
          <p:nvPr/>
        </p:nvPicPr>
        <p:blipFill>
          <a:blip r:embed="rId5"/>
          <a:stretch>
            <a:fillRect/>
          </a:stretch>
        </p:blipFill>
        <p:spPr>
          <a:xfrm>
            <a:off x="4536440" y="1652904"/>
            <a:ext cx="2705100" cy="571500"/>
          </a:xfrm>
          <a:prstGeom prst="rect">
            <a:avLst/>
          </a:prstGeom>
        </p:spPr>
      </p:pic>
      <p:pic>
        <p:nvPicPr>
          <p:cNvPr id="11" name="图片 10">
            <a:extLst>
              <a:ext uri="{FF2B5EF4-FFF2-40B4-BE49-F238E27FC236}">
                <a16:creationId xmlns:a16="http://schemas.microsoft.com/office/drawing/2014/main" id="{9BB99BC9-B902-A259-CA04-7F0F5A036AFF}"/>
              </a:ext>
            </a:extLst>
          </p:cNvPr>
          <p:cNvPicPr>
            <a:picLocks noChangeAspect="1"/>
          </p:cNvPicPr>
          <p:nvPr/>
        </p:nvPicPr>
        <p:blipFill>
          <a:blip r:embed="rId6"/>
          <a:stretch>
            <a:fillRect/>
          </a:stretch>
        </p:blipFill>
        <p:spPr>
          <a:xfrm>
            <a:off x="4361815" y="2577023"/>
            <a:ext cx="3467100" cy="533400"/>
          </a:xfrm>
          <a:prstGeom prst="rect">
            <a:avLst/>
          </a:prstGeom>
        </p:spPr>
      </p:pic>
      <p:sp>
        <p:nvSpPr>
          <p:cNvPr id="12" name="文本框 11">
            <a:extLst>
              <a:ext uri="{FF2B5EF4-FFF2-40B4-BE49-F238E27FC236}">
                <a16:creationId xmlns:a16="http://schemas.microsoft.com/office/drawing/2014/main" id="{C2B04925-F920-673E-948B-CAC8A9FE20B1}"/>
              </a:ext>
            </a:extLst>
          </p:cNvPr>
          <p:cNvSpPr txBox="1"/>
          <p:nvPr/>
        </p:nvSpPr>
        <p:spPr>
          <a:xfrm>
            <a:off x="767377" y="3147413"/>
            <a:ext cx="10243226" cy="1200329"/>
          </a:xfrm>
          <a:prstGeom prst="rect">
            <a:avLst/>
          </a:prstGeom>
          <a:noFill/>
        </p:spPr>
        <p:txBody>
          <a:bodyPr wrap="square" rtlCol="0">
            <a:spAutoFit/>
          </a:bodyPr>
          <a:lstStyle/>
          <a:p>
            <a:r>
              <a:rPr kumimoji="1" lang="en" altLang="zh-CN" dirty="0">
                <a:latin typeface="Microsoft YaHei UI" panose="020B0503020204020204" pitchFamily="34" charset="-122"/>
                <a:ea typeface="Microsoft YaHei UI" panose="020B0503020204020204" pitchFamily="34" charset="-122"/>
              </a:rPr>
              <a:t>Temperature scaling </a:t>
            </a:r>
            <a:r>
              <a:rPr kumimoji="1" lang="en" altLang="zh-CN" i="1" dirty="0">
                <a:latin typeface="Microsoft YaHei UI" panose="020B0503020204020204" pitchFamily="34" charset="-122"/>
                <a:ea typeface="Microsoft YaHei UI" panose="020B0503020204020204" pitchFamily="34" charset="-122"/>
              </a:rPr>
              <a:t>T</a:t>
            </a:r>
            <a:r>
              <a:rPr kumimoji="1" lang="en" altLang="zh-CN" dirty="0">
                <a:latin typeface="Microsoft YaHei UI" panose="020B0503020204020204" pitchFamily="34" charset="-122"/>
                <a:ea typeface="Microsoft YaHei UI" panose="020B0503020204020204" pitchFamily="34" charset="-122"/>
              </a:rPr>
              <a:t> does not change </a:t>
            </a:r>
            <a:r>
              <a:rPr kumimoji="1" lang="en" altLang="zh-CN" i="1" dirty="0">
                <a:latin typeface="Microsoft YaHei UI" panose="020B0503020204020204" pitchFamily="34" charset="-122"/>
                <a:ea typeface="Microsoft YaHei UI" panose="020B0503020204020204" pitchFamily="34" charset="-122"/>
              </a:rPr>
              <a:t>argmax(z)</a:t>
            </a:r>
            <a:r>
              <a:rPr kumimoji="1" lang="en" altLang="zh-CN" dirty="0">
                <a:latin typeface="Microsoft YaHei UI" panose="020B0503020204020204" pitchFamily="34" charset="-122"/>
                <a:ea typeface="Microsoft YaHei UI" panose="020B0503020204020204" pitchFamily="34" charset="-122"/>
              </a:rPr>
              <a:t>, so it does not change the model’s final predicted class. </a:t>
            </a:r>
          </a:p>
          <a:p>
            <a:r>
              <a:rPr kumimoji="1" lang="en" altLang="zh-CN" dirty="0">
                <a:latin typeface="Microsoft YaHei UI" panose="020B0503020204020204" pitchFamily="34" charset="-122"/>
                <a:ea typeface="Microsoft YaHei UI" panose="020B0503020204020204" pitchFamily="34" charset="-122"/>
              </a:rPr>
              <a:t>It only adjusts the “confidence score” of the prediction, which does not affect the model’s classification accuracy. </a:t>
            </a:r>
            <a:endParaRPr kumimoji="1" lang="zh-CN" altLang="en-US" dirty="0">
              <a:latin typeface="Microsoft YaHei UI" panose="020B0503020204020204" pitchFamily="34" charset="-122"/>
              <a:ea typeface="Microsoft YaHei UI" panose="020B0503020204020204" pitchFamily="34" charset="-122"/>
            </a:endParaRPr>
          </a:p>
        </p:txBody>
      </p:sp>
      <p:sp>
        <p:nvSpPr>
          <p:cNvPr id="13" name="文本框 12">
            <a:extLst>
              <a:ext uri="{FF2B5EF4-FFF2-40B4-BE49-F238E27FC236}">
                <a16:creationId xmlns:a16="http://schemas.microsoft.com/office/drawing/2014/main" id="{AA3C0DF7-C63A-09BE-B45A-FB56160A1D40}"/>
              </a:ext>
            </a:extLst>
          </p:cNvPr>
          <p:cNvSpPr txBox="1"/>
          <p:nvPr/>
        </p:nvSpPr>
        <p:spPr>
          <a:xfrm>
            <a:off x="778213" y="4620638"/>
            <a:ext cx="10498772" cy="707886"/>
          </a:xfrm>
          <a:prstGeom prst="rect">
            <a:avLst/>
          </a:prstGeom>
          <a:noFill/>
        </p:spPr>
        <p:txBody>
          <a:bodyPr wrap="none" rtlCol="0">
            <a:spAutoFit/>
          </a:bodyPr>
          <a:lstStyle/>
          <a:p>
            <a:r>
              <a:rPr lang="en" altLang="zh-CN" sz="2200" dirty="0">
                <a:latin typeface="Microsoft YaHei UI" panose="020B0503020204020204" pitchFamily="34" charset="-122"/>
                <a:ea typeface="Microsoft YaHei UI" panose="020B0503020204020204" pitchFamily="34" charset="-122"/>
              </a:rPr>
              <a:t>Implementation:</a:t>
            </a:r>
          </a:p>
          <a:p>
            <a:r>
              <a:rPr lang="en" altLang="zh-CN" dirty="0">
                <a:latin typeface="Microsoft YaHei UI" panose="020B0503020204020204" pitchFamily="34" charset="-122"/>
                <a:ea typeface="Microsoft YaHei UI" panose="020B0503020204020204" pitchFamily="34" charset="-122"/>
              </a:rPr>
              <a:t>For a trained classifier </a:t>
            </a:r>
            <a:r>
              <a:rPr lang="en" altLang="zh-CN" i="1" dirty="0">
                <a:latin typeface="Microsoft YaHei UI" panose="020B0503020204020204" pitchFamily="34" charset="-122"/>
                <a:ea typeface="Microsoft YaHei UI" panose="020B0503020204020204" pitchFamily="34" charset="-122"/>
              </a:rPr>
              <a:t>f, T</a:t>
            </a:r>
            <a:r>
              <a:rPr lang="en" altLang="zh-CN" dirty="0">
                <a:latin typeface="Microsoft YaHei UI" panose="020B0503020204020204" pitchFamily="34" charset="-122"/>
                <a:ea typeface="Microsoft YaHei UI" panose="020B0503020204020204" pitchFamily="34" charset="-122"/>
              </a:rPr>
              <a:t> is optimized using negative loglikelihood (NLL) on a calibration set.</a:t>
            </a:r>
            <a:endParaRPr kumimoji="1" lang="zh-CN" altLang="en-US" dirty="0">
              <a:latin typeface="Microsoft YaHei UI" panose="020B0503020204020204" pitchFamily="34" charset="-122"/>
              <a:ea typeface="Microsoft YaHei UI" panose="020B0503020204020204" pitchFamily="34" charset="-122"/>
            </a:endParaRPr>
          </a:p>
        </p:txBody>
      </p:sp>
      <p:pic>
        <p:nvPicPr>
          <p:cNvPr id="14" name="图片 13">
            <a:extLst>
              <a:ext uri="{FF2B5EF4-FFF2-40B4-BE49-F238E27FC236}">
                <a16:creationId xmlns:a16="http://schemas.microsoft.com/office/drawing/2014/main" id="{D6DD1035-C399-E95E-0D68-46B6A6399FBE}"/>
              </a:ext>
            </a:extLst>
          </p:cNvPr>
          <p:cNvPicPr>
            <a:picLocks noChangeAspect="1"/>
          </p:cNvPicPr>
          <p:nvPr/>
        </p:nvPicPr>
        <p:blipFill>
          <a:blip r:embed="rId7"/>
          <a:stretch>
            <a:fillRect/>
          </a:stretch>
        </p:blipFill>
        <p:spPr>
          <a:xfrm>
            <a:off x="4459149" y="5345091"/>
            <a:ext cx="3136900" cy="825500"/>
          </a:xfrm>
          <a:prstGeom prst="rect">
            <a:avLst/>
          </a:prstGeom>
        </p:spPr>
      </p:pic>
    </p:spTree>
    <p:custDataLst>
      <p:tags r:id="rId1"/>
    </p:custDataLst>
    <p:extLst>
      <p:ext uri="{BB962C8B-B14F-4D97-AF65-F5344CB8AC3E}">
        <p14:creationId xmlns:p14="http://schemas.microsoft.com/office/powerpoint/2010/main" val="7469196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2F732-0D76-7F8F-19E1-5DEB15049707}"/>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3CE3E15D-ADDB-92EE-0CFE-DCB4F7E44D1C}"/>
              </a:ext>
            </a:extLst>
          </p:cNvPr>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Evaluation using conformal prediction</a:t>
            </a:r>
          </a:p>
        </p:txBody>
      </p:sp>
      <p:pic>
        <p:nvPicPr>
          <p:cNvPr id="5" name="图片 1" descr="logo-en">
            <a:extLst>
              <a:ext uri="{FF2B5EF4-FFF2-40B4-BE49-F238E27FC236}">
                <a16:creationId xmlns:a16="http://schemas.microsoft.com/office/drawing/2014/main" id="{5254814D-8C8C-691F-EF65-231993B6B48E}"/>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B945907A-04EF-BA45-CBE6-292C9593EC74}"/>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2F798019-6634-8C5F-7272-1D89E5711EC7}"/>
              </a:ext>
            </a:extLst>
          </p:cNvPr>
          <p:cNvSpPr txBox="1"/>
          <p:nvPr/>
        </p:nvSpPr>
        <p:spPr>
          <a:xfrm>
            <a:off x="774700" y="1867712"/>
            <a:ext cx="11129645" cy="2080718"/>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Motivation:</a:t>
            </a:r>
          </a:p>
          <a:p>
            <a:pPr marL="914400" lvl="1" indent="-4572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Current benchmarks for VLMs primarily focus on performance (accuracy), but pay insufficient attention to the critical dimension of model uncertainty quantification (UQ). </a:t>
            </a:r>
          </a:p>
          <a:p>
            <a:pPr indent="0" algn="l">
              <a:buFont typeface="Arial" panose="020B0604020202090204" pitchFamily="34" charset="0"/>
              <a:buNone/>
            </a:pPr>
            <a:endPar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endPar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endPar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Challenges:</a:t>
            </a:r>
          </a:p>
          <a:p>
            <a:pPr marL="800100" lvl="1" indent="-342900">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Lack of Guarantees</a:t>
            </a:r>
          </a:p>
          <a:p>
            <a:pPr marL="800100" lvl="1" indent="-342900">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Lack of Comprehensive Benchmarking</a:t>
            </a:r>
          </a:p>
          <a:p>
            <a:pPr marL="800100" lvl="1" indent="-342900">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Evaluating Black-Box Models</a:t>
            </a:r>
          </a:p>
          <a:p>
            <a:pPr algn="l"/>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algn="l"/>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342900" indent="-342900" algn="l">
              <a:buFont typeface="Arial" panose="020B0604020202090204" pitchFamily="34" charset="0"/>
              <a:buChar char="•"/>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342900" indent="-342900" algn="l">
              <a:buFont typeface="Arial" panose="020B0604020202090204" pitchFamily="34" charset="0"/>
              <a:buChar char="•"/>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p:txBody>
      </p:sp>
      <p:sp>
        <p:nvSpPr>
          <p:cNvPr id="11" name="文本框 10">
            <a:extLst>
              <a:ext uri="{FF2B5EF4-FFF2-40B4-BE49-F238E27FC236}">
                <a16:creationId xmlns:a16="http://schemas.microsoft.com/office/drawing/2014/main" id="{F183FB20-15FC-2869-BBCF-AA99EC7B846B}"/>
              </a:ext>
            </a:extLst>
          </p:cNvPr>
          <p:cNvSpPr txBox="1"/>
          <p:nvPr/>
        </p:nvSpPr>
        <p:spPr>
          <a:xfrm>
            <a:off x="-1270" y="6582410"/>
            <a:ext cx="12193270" cy="275590"/>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Azad, Asif, et al. "The Art of Saying" Maybe": A Conformal Lens for Uncertainty Benchmarking in VLMs."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arXiv</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preprint arXiv:2509.13379 (2025).</a:t>
            </a:r>
          </a:p>
        </p:txBody>
      </p:sp>
    </p:spTree>
    <p:custDataLst>
      <p:tags r:id="rId1"/>
    </p:custDataLst>
    <p:extLst>
      <p:ext uri="{BB962C8B-B14F-4D97-AF65-F5344CB8AC3E}">
        <p14:creationId xmlns:p14="http://schemas.microsoft.com/office/powerpoint/2010/main" val="36780197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149C1-6E6C-2FA8-E79C-3172257357A4}"/>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A7A919EF-9D25-0FCB-A053-95CBDA3D3076}"/>
              </a:ext>
            </a:extLst>
          </p:cNvPr>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Evaluation using conformal prediction</a:t>
            </a:r>
          </a:p>
        </p:txBody>
      </p:sp>
      <p:pic>
        <p:nvPicPr>
          <p:cNvPr id="5" name="图片 1" descr="logo-en">
            <a:extLst>
              <a:ext uri="{FF2B5EF4-FFF2-40B4-BE49-F238E27FC236}">
                <a16:creationId xmlns:a16="http://schemas.microsoft.com/office/drawing/2014/main" id="{6D046860-DCFC-101C-2984-8EF363ACEC87}"/>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C20EAF47-30A1-4F82-0DF9-E5A1970D37D5}"/>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6A925CFD-C87E-B039-8BDB-B06F5C406C05}"/>
              </a:ext>
            </a:extLst>
          </p:cNvPr>
          <p:cNvSpPr txBox="1"/>
          <p:nvPr/>
        </p:nvSpPr>
        <p:spPr>
          <a:xfrm>
            <a:off x="774700" y="1330960"/>
            <a:ext cx="11129645" cy="2617470"/>
          </a:xfrm>
          <a:prstGeom prst="rect">
            <a:avLst/>
          </a:prstGeom>
          <a:noFill/>
        </p:spPr>
        <p:txBody>
          <a:bodyPr wrap="square" rtlCol="0">
            <a:noAutofit/>
          </a:bodyPr>
          <a:lstStyle/>
          <a:p>
            <a:pPr algn="l"/>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A Conformal Prediction (CP)</a:t>
            </a:r>
            <a:r>
              <a:rPr lang="zh-CN" altLang="en-US" sz="2200" dirty="0">
                <a:latin typeface="Microsoft YaHei UI" panose="020B0503020204020204" pitchFamily="34" charset="-122"/>
                <a:ea typeface="Microsoft YaHei UI" panose="020B0503020204020204" pitchFamily="34" charset="-122"/>
                <a:cs typeface="Times New Roman Regular" panose="02020503050405090304" charset="0"/>
              </a:rPr>
              <a:t> </a:t>
            </a: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Method:</a:t>
            </a:r>
          </a:p>
          <a:p>
            <a:pPr marL="342900" indent="-342900" algn="l">
              <a:buFont typeface="+mj-lt"/>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Calibrate</a:t>
            </a:r>
          </a:p>
          <a:p>
            <a:pPr marL="800100" lvl="1" indent="-342900">
              <a:buFont typeface="+mj-lt"/>
              <a:buAutoNum type="arabicPeriod"/>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Use a held-out Calibration Set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D</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 </a:t>
            </a:r>
          </a:p>
          <a:p>
            <a:pPr marL="800100" lvl="1" indent="-342900">
              <a:buFont typeface="+mj-lt"/>
              <a:buAutoNum type="arabicPeriod"/>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Define a scoring function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s(</a:t>
            </a:r>
            <a:r>
              <a:rPr lang="en-US" altLang="zh-CN" sz="1600" i="1" dirty="0" err="1">
                <a:latin typeface="Microsoft YaHei UI" panose="020B0503020204020204" pitchFamily="34" charset="-122"/>
                <a:ea typeface="Microsoft YaHei UI" panose="020B0503020204020204" pitchFamily="34" charset="-122"/>
                <a:cs typeface="Times New Roman Regular" panose="02020503050405090304" charset="0"/>
              </a:rPr>
              <a:t>X,y</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 that measures the "incompatibility" between an input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X</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 and a label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y</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a:t>
            </a:r>
          </a:p>
          <a:p>
            <a:pPr marL="800100" lvl="1" indent="-342900">
              <a:buFont typeface="+mj-lt"/>
              <a:buAutoNum type="arabicPeriod"/>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Calculate the true scores </a:t>
            </a:r>
            <a:r>
              <a:rPr lang="en-US" altLang="zh-CN" sz="1600" i="1" dirty="0" err="1">
                <a:latin typeface="Microsoft YaHei UI" panose="020B0503020204020204" pitchFamily="34" charset="-122"/>
                <a:ea typeface="Microsoft YaHei UI" panose="020B0503020204020204" pitchFamily="34" charset="-122"/>
                <a:cs typeface="Times New Roman Regular" panose="02020503050405090304" charset="0"/>
              </a:rPr>
              <a:t>s</a:t>
            </a:r>
            <a:r>
              <a:rPr lang="en-US" altLang="zh-CN" sz="1600" i="1" baseline="-25000" dirty="0" err="1">
                <a:latin typeface="Microsoft YaHei UI" panose="020B0503020204020204" pitchFamily="34" charset="-122"/>
                <a:ea typeface="Microsoft YaHei UI" panose="020B0503020204020204" pitchFamily="34" charset="-122"/>
                <a:cs typeface="Times New Roman Regular" panose="02020503050405090304" charset="0"/>
              </a:rPr>
              <a:t>i</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 for every example in the calibration set.</a:t>
            </a:r>
          </a:p>
          <a:p>
            <a:pPr marL="342900" indent="-342900" algn="l">
              <a:buFont typeface="+mj-lt"/>
              <a:buAutoNum type="arabicPeriod"/>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342900" indent="-342900" algn="l">
              <a:buFont typeface="+mj-lt"/>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Find Threshold</a:t>
            </a:r>
          </a:p>
          <a:p>
            <a:pPr marL="800100" lvl="1" indent="-342900">
              <a:buFont typeface="+mj-lt"/>
              <a:buAutoNum type="arabicPeriod"/>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Collect all calibration scores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{s</a:t>
            </a:r>
            <a:r>
              <a:rPr lang="en-US" altLang="zh-CN" sz="1600" i="1" baseline="-25000" dirty="0">
                <a:latin typeface="Microsoft YaHei UI" panose="020B0503020204020204" pitchFamily="34" charset="-122"/>
                <a:ea typeface="Microsoft YaHei UI" panose="020B0503020204020204" pitchFamily="34" charset="-122"/>
                <a:cs typeface="Times New Roman Regular" panose="02020503050405090304" charset="0"/>
              </a:rPr>
              <a:t>1</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 s</a:t>
            </a:r>
            <a:r>
              <a:rPr lang="en-US" altLang="zh-CN" sz="1600" i="1" baseline="-25000" dirty="0">
                <a:latin typeface="Microsoft YaHei UI" panose="020B0503020204020204" pitchFamily="34" charset="-122"/>
                <a:ea typeface="Microsoft YaHei UI" panose="020B0503020204020204" pitchFamily="34" charset="-122"/>
                <a:cs typeface="Times New Roman Regular" panose="02020503050405090304" charset="0"/>
              </a:rPr>
              <a:t>2</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 … ,</a:t>
            </a:r>
            <a:r>
              <a:rPr lang="en-US" altLang="zh-CN" sz="1600" i="1" dirty="0" err="1">
                <a:latin typeface="Microsoft YaHei UI" panose="020B0503020204020204" pitchFamily="34" charset="-122"/>
                <a:ea typeface="Microsoft YaHei UI" panose="020B0503020204020204" pitchFamily="34" charset="-122"/>
                <a:cs typeface="Times New Roman Regular" panose="02020503050405090304" charset="0"/>
              </a:rPr>
              <a:t>s</a:t>
            </a:r>
            <a:r>
              <a:rPr lang="en-US" altLang="zh-CN" sz="1600" i="1" baseline="-25000" dirty="0" err="1">
                <a:latin typeface="Microsoft YaHei UI" panose="020B0503020204020204" pitchFamily="34" charset="-122"/>
                <a:ea typeface="Microsoft YaHei UI" panose="020B0503020204020204" pitchFamily="34" charset="-122"/>
                <a:cs typeface="Times New Roman Regular" panose="02020503050405090304" charset="0"/>
              </a:rPr>
              <a:t>n</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 </a:t>
            </a:r>
          </a:p>
          <a:p>
            <a:pPr marL="800100" lvl="1" indent="-342900">
              <a:buFont typeface="+mj-lt"/>
              <a:buAutoNum type="arabicPeriod"/>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Calculate the quantile of these scores to get the threshold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q</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 (Intuition: The threshold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q</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 represents the "maximum incompatibility level" we can tolerate to achieve 90% coverage.)</a:t>
            </a:r>
          </a:p>
          <a:p>
            <a:pPr marL="342900" indent="-342900" algn="l">
              <a:buFont typeface="+mj-lt"/>
              <a:buAutoNum type="arabicPeriod"/>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342900" indent="-342900" algn="l">
              <a:buFont typeface="+mj-lt"/>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Construct Prediction Set:</a:t>
            </a:r>
          </a:p>
          <a:p>
            <a:pPr marL="800100" lvl="1" indent="-342900">
              <a:buFont typeface="+mj-lt"/>
              <a:buAutoNum type="arabicPeriod"/>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For a new test input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X</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 the model calculates an incompatibility score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s(</a:t>
            </a:r>
            <a:r>
              <a:rPr lang="en-US" altLang="zh-CN" sz="1600" i="1" dirty="0" err="1">
                <a:latin typeface="Microsoft YaHei UI" panose="020B0503020204020204" pitchFamily="34" charset="-122"/>
                <a:ea typeface="Microsoft YaHei UI" panose="020B0503020204020204" pitchFamily="34" charset="-122"/>
                <a:cs typeface="Times New Roman Regular" panose="02020503050405090304" charset="0"/>
              </a:rPr>
              <a:t>X,y</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 for every possible answer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y</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a:t>
            </a:r>
          </a:p>
          <a:p>
            <a:pPr marL="800100" lvl="1" indent="-342900">
              <a:buFont typeface="+mj-lt"/>
              <a:buAutoNum type="arabicPeriod"/>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The prediction set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C(X)</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 includes all answers whose scores are less than or equal to the threshold </a:t>
            </a:r>
            <a:r>
              <a:rPr lang="en-US" altLang="zh-CN" sz="1600" i="1" dirty="0">
                <a:latin typeface="Microsoft YaHei UI" panose="020B0503020204020204" pitchFamily="34" charset="-122"/>
                <a:ea typeface="Microsoft YaHei UI" panose="020B0503020204020204" pitchFamily="34" charset="-122"/>
                <a:cs typeface="Times New Roman Regular" panose="02020503050405090304" charset="0"/>
              </a:rPr>
              <a:t>q</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rPr>
              <a:t>.</a:t>
            </a:r>
          </a:p>
          <a:p>
            <a:pPr marL="342900" indent="-342900" algn="l">
              <a:buFont typeface="+mj-lt"/>
              <a:buAutoNum type="arabicPeriod"/>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342900" indent="-342900" algn="l">
              <a:buFont typeface="Arial" panose="020B0604020202090204" pitchFamily="34" charset="0"/>
              <a:buChar char="•"/>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342900" indent="-342900" algn="l">
              <a:buFont typeface="Arial" panose="020B0604020202090204" pitchFamily="34" charset="0"/>
              <a:buChar char="•"/>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p:txBody>
      </p:sp>
      <p:sp>
        <p:nvSpPr>
          <p:cNvPr id="11" name="文本框 10">
            <a:extLst>
              <a:ext uri="{FF2B5EF4-FFF2-40B4-BE49-F238E27FC236}">
                <a16:creationId xmlns:a16="http://schemas.microsoft.com/office/drawing/2014/main" id="{8CF67798-7F7A-E5A3-304B-F599A90683DF}"/>
              </a:ext>
            </a:extLst>
          </p:cNvPr>
          <p:cNvSpPr txBox="1"/>
          <p:nvPr/>
        </p:nvSpPr>
        <p:spPr>
          <a:xfrm>
            <a:off x="-1270" y="6582410"/>
            <a:ext cx="12193270" cy="275590"/>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Azad, Asif, et al. "The Art of Saying" Maybe": A Conformal Lens for Uncertainty Benchmarking in VLMs."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arXiv</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preprint arXiv:2509.13379 (2025).</a:t>
            </a:r>
          </a:p>
        </p:txBody>
      </p:sp>
    </p:spTree>
    <p:custDataLst>
      <p:tags r:id="rId1"/>
    </p:custDataLst>
    <p:extLst>
      <p:ext uri="{BB962C8B-B14F-4D97-AF65-F5344CB8AC3E}">
        <p14:creationId xmlns:p14="http://schemas.microsoft.com/office/powerpoint/2010/main" val="5359403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Evaluation using conformal prediction</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774700" y="1330960"/>
            <a:ext cx="11129645" cy="2617470"/>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Evaluation metrics:</a:t>
            </a:r>
          </a:p>
          <a:p>
            <a:pPr marL="914400" lvl="1" indent="-4572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Prediction set size (SS): Smaller is better.</a:t>
            </a:r>
          </a:p>
          <a:p>
            <a:pPr marL="914400" lvl="1" indent="-4572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Coverage rate: The proportion of the prediction set that contains the true answer, which should be approximately equal to a preset confidence level (e.g., 90%).</a:t>
            </a:r>
          </a:p>
          <a:p>
            <a:pPr indent="0" algn="l">
              <a:buFont typeface="Arial" panose="020B0604020202090204" pitchFamily="34" charset="0"/>
              <a:buNone/>
            </a:pPr>
            <a:endPar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Key findings:</a:t>
            </a:r>
          </a:p>
          <a:p>
            <a:pPr marL="800100" lvl="1" indent="-342900">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Model accuracy is generally negatively correlated with prediction set size; that is, more accurate models are more confident.</a:t>
            </a:r>
          </a:p>
        </p:txBody>
      </p:sp>
      <p:pic>
        <p:nvPicPr>
          <p:cNvPr id="6" name="图片 5"/>
          <p:cNvPicPr>
            <a:picLocks noChangeAspect="1"/>
          </p:cNvPicPr>
          <p:nvPr/>
        </p:nvPicPr>
        <p:blipFill>
          <a:blip r:embed="rId5"/>
          <a:stretch>
            <a:fillRect/>
          </a:stretch>
        </p:blipFill>
        <p:spPr>
          <a:xfrm>
            <a:off x="2251075" y="3985260"/>
            <a:ext cx="8177530" cy="2555875"/>
          </a:xfrm>
          <a:prstGeom prst="rect">
            <a:avLst/>
          </a:prstGeom>
        </p:spPr>
      </p:pic>
      <p:sp>
        <p:nvSpPr>
          <p:cNvPr id="11" name="文本框 10"/>
          <p:cNvSpPr txBox="1"/>
          <p:nvPr/>
        </p:nvSpPr>
        <p:spPr>
          <a:xfrm>
            <a:off x="-1270" y="6582410"/>
            <a:ext cx="12193270" cy="275590"/>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Azad, Asif, et al. "The Art of Saying" Maybe": A Conformal Lens for Uncertainty Benchmarking in VLMs."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arXiv</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preprint arXiv:2509.13379 (2025).</a:t>
            </a:r>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Reference</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774700" y="1330960"/>
            <a:ext cx="11129645" cy="2617470"/>
          </a:xfrm>
          <a:prstGeom prst="rect">
            <a:avLst/>
          </a:prstGeom>
          <a:noFill/>
        </p:spPr>
        <p:txBody>
          <a:bodyPr wrap="square" rtlCol="0">
            <a:noAutofit/>
          </a:bodyPr>
          <a:lstStyle/>
          <a:p>
            <a:pPr indent="0" algn="l">
              <a:buFont typeface="Arial" panose="020B0604020202090204" pitchFamily="34" charset="0"/>
              <a:buNone/>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[1] Ji,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Yatai</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et al. "Map: Multimodal uncertainty-aware vision-language pre-training model." Proceedings of the IEEE/CVF conference on computer vision and pattern recognition. 2023.</a:t>
            </a:r>
          </a:p>
          <a:p>
            <a:pPr indent="0" algn="l">
              <a:buFont typeface="Arial" panose="020B0604020202090204" pitchFamily="34" charset="0"/>
              <a:buNone/>
            </a:pP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[2] Groot, Tobias, and Matias Valdenegro-Toro. "Overconfidence is key: Verbalized uncertainty evaluation in large language and vision-language models."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arXiv</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preprint arXiv:2405.02917 (2024).</a:t>
            </a: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endParaRPr>
          </a:p>
          <a:p>
            <a:pPr indent="0" algn="l">
              <a:buFont typeface="Arial" panose="020B0604020202090204" pitchFamily="34" charset="0"/>
              <a:buNone/>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[3] Upadhyay,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Uddeshya</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et al.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Probvlm</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Probabilistic adapter for frozen vison-language models." Proceedings of the IEEE/CVF International Conference on Computer Vision. 2023.</a:t>
            </a: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endParaRPr>
          </a:p>
          <a:p>
            <a:pPr indent="0" algn="l">
              <a:buFont typeface="Arial" panose="020B0604020202090204" pitchFamily="34" charset="0"/>
              <a:buNone/>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[4] Zhang, Ruiyang, Hu Zhang, and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Zhedong</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Zheng.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Vl</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-uncertainty: Detecting hallucination in large vision-language model via uncertainty estimation."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arXiv</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preprint arXiv:2411.11919 (2024).</a:t>
            </a: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endParaRPr>
          </a:p>
          <a:p>
            <a:pPr indent="0" algn="l">
              <a:buFont typeface="Arial" panose="020B0604020202090204" pitchFamily="34" charset="0"/>
              <a:buNone/>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[5] Zhang, Di, et al. "Critic-v: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Vlm</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critics help catch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vlm</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errors in multimodal reasoning." Proceedings of the Computer Vision and Pattern Recognition Conference. 2025.</a:t>
            </a: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endParaRPr>
          </a:p>
          <a:p>
            <a:pPr indent="0" algn="l">
              <a:buFont typeface="Arial" panose="020B0604020202090204" pitchFamily="34" charset="0"/>
              <a:buNone/>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[6] Tu,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Weijie</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et al. "An empirical study into what matters for calibrating vision-language models."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arXiv</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preprint arXiv:2402.07417 (2024).</a:t>
            </a: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endParaRPr>
          </a:p>
          <a:p>
            <a:pPr indent="0" algn="l">
              <a:buFont typeface="Arial" panose="020B0604020202090204" pitchFamily="34" charset="0"/>
              <a:buNone/>
            </a:pP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[7] Azad, Asif, et al. "The Art of Saying" Maybe": A Conformal Lens for Uncertainty Benchmarking in VLMs." </a:t>
            </a:r>
            <a:r>
              <a:rPr lang="en-US" altLang="zh-CN" sz="16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arXiv</a:t>
            </a:r>
            <a:r>
              <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rPr>
              <a:t> preprint arXiv:2509.13379 (2025).</a:t>
            </a: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endParaRPr lang="en-US" altLang="zh-CN" sz="1600" dirty="0">
              <a:latin typeface="Microsoft YaHei UI" panose="020B0503020204020204" pitchFamily="34" charset="-122"/>
              <a:ea typeface="Microsoft YaHei UI" panose="020B0503020204020204" pitchFamily="34" charset="-122"/>
              <a:cs typeface="Times New Roman Regular" panose="02020503050405090304" charset="0"/>
              <a:sym typeface="+mn-ea"/>
            </a:endParaRP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Challenge</a:t>
            </a:r>
            <a:r>
              <a:rPr lang="en-US" altLang="zh-CN" sz="2800" b="1" dirty="0">
                <a:solidFill>
                  <a:srgbClr val="996600"/>
                </a:solidFill>
                <a:latin typeface="Times New Roman" panose="02020503050405090304"/>
                <a:ea typeface="宋体" charset="0"/>
                <a:cs typeface="Times New Roman" panose="02020503050405090304"/>
                <a:sym typeface="+mn-ea"/>
              </a:rPr>
              <a:t> </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417089" y="1040991"/>
            <a:ext cx="11357822" cy="2646878"/>
          </a:xfrm>
          <a:prstGeom prst="rect">
            <a:avLst/>
          </a:prstGeom>
          <a:noFill/>
        </p:spPr>
        <p:txBody>
          <a:bodyPr wrap="square" rtlCol="0">
            <a:spAutoFit/>
          </a:bodyPr>
          <a:lstStyle/>
          <a:p>
            <a:pPr algn="l"/>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Overconfidence: The model gives extremely high confidence to its incorrect answer.</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Case: A model might incorrectly identify the number of objects in an image but give it 100% confidence.</a:t>
            </a:r>
          </a:p>
          <a:p>
            <a:pPr algn="l"/>
            <a:endParaRPr lang="en-US" altLang="zh-CN" sz="2400" dirty="0">
              <a:latin typeface="Microsoft YaHei UI" panose="020B0503020204020204" pitchFamily="34" charset="-122"/>
              <a:ea typeface="Microsoft YaHei UI" panose="020B0503020204020204" pitchFamily="34" charset="-122"/>
              <a:cs typeface="Times New Roman Regular" panose="02020503050405090304" charset="0"/>
            </a:endParaRPr>
          </a:p>
          <a:p>
            <a:pPr algn="l"/>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Hallucination: The model generates text descriptions that are inconsistent with the image content or have no basis in fact.</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Case: When answering questions about historical figures, a model might confuse figures from different eras and confidently give incorrect answers.</a:t>
            </a:r>
          </a:p>
        </p:txBody>
      </p:sp>
      <p:pic>
        <p:nvPicPr>
          <p:cNvPr id="13" name="图片 12"/>
          <p:cNvPicPr>
            <a:picLocks noChangeAspect="1"/>
          </p:cNvPicPr>
          <p:nvPr/>
        </p:nvPicPr>
        <p:blipFill>
          <a:blip r:embed="rId5"/>
          <a:stretch>
            <a:fillRect/>
          </a:stretch>
        </p:blipFill>
        <p:spPr>
          <a:xfrm>
            <a:off x="3648075" y="3882390"/>
            <a:ext cx="4895850" cy="2453640"/>
          </a:xfrm>
          <a:prstGeom prst="rect">
            <a:avLst/>
          </a:prstGeom>
        </p:spPr>
      </p:pic>
      <p:sp>
        <p:nvSpPr>
          <p:cNvPr id="14" name="文本框 13"/>
          <p:cNvSpPr txBox="1"/>
          <p:nvPr/>
        </p:nvSpPr>
        <p:spPr>
          <a:xfrm>
            <a:off x="0" y="6397803"/>
            <a:ext cx="12192000" cy="461665"/>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Groot, Tobias, and Matias Valdenegro-Toro. "Overconfidence is key: Verbalized uncertainty evaluation in large language and vision-language models."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arXiv</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preprint arXiv:2405.02917 (2024).</a:t>
            </a: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Core Methods for Quantification</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948055" y="1303655"/>
            <a:ext cx="10731500" cy="4606925"/>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Overview of Uncertainty Quantification Methods</a:t>
            </a:r>
          </a:p>
          <a:p>
            <a:pPr indent="0" algn="l">
              <a:buFont typeface="Arial" panose="020B0604020202090204" pitchFamily="34" charset="0"/>
              <a:buNone/>
            </a:pPr>
            <a:endPar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Method Categories:</a:t>
            </a:r>
          </a:p>
          <a:p>
            <a:pPr indent="0" algn="l">
              <a:buFont typeface="Arial" panose="020B0604020202090204" pitchFamily="34" charset="0"/>
              <a:buNone/>
            </a:pPr>
            <a:endPar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endParaRP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Probabilistic Embeddings</a:t>
            </a:r>
          </a:p>
          <a:p>
            <a:pPr marL="457200" indent="-457200" algn="l">
              <a:buFont typeface="Arial" panose="020B0604020202090204" pitchFamily="34" charset="0"/>
              <a:buAutoNum type="arabicPeriod"/>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Post-hoc Adaptation</a:t>
            </a:r>
          </a:p>
          <a:p>
            <a:pPr marL="457200" indent="-457200" algn="l">
              <a:buFont typeface="Arial" panose="020B0604020202090204" pitchFamily="34" charset="0"/>
              <a:buAutoNum type="arabicPeriod"/>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Verbalized Uncertainty</a:t>
            </a:r>
          </a:p>
          <a:p>
            <a:pPr marL="457200" indent="-457200" algn="l">
              <a:buFont typeface="Arial" panose="020B0604020202090204" pitchFamily="34" charset="0"/>
              <a:buAutoNum type="arabicPeriod"/>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Consistency &amp; Self-Correction</a:t>
            </a:r>
          </a:p>
          <a:p>
            <a:pPr marL="457200" indent="-457200" algn="l">
              <a:buFont typeface="Arial" panose="020B0604020202090204" pitchFamily="34" charset="0"/>
              <a:buAutoNum type="arabicPeriod"/>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Calibration Techniques</a:t>
            </a:r>
          </a:p>
          <a:p>
            <a:pPr marL="457200" indent="-457200" algn="l">
              <a:buFont typeface="Arial" panose="020B0604020202090204" pitchFamily="34" charset="0"/>
              <a:buAutoNum type="arabicPeriod"/>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Conformal Prediction</a:t>
            </a: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Probabilistic Embeddings</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928391" y="1023292"/>
            <a:ext cx="10731500" cy="4579620"/>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Core Idea:</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Traditional methods map the input (image/text) to a point in an embedding space.</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Probabilistic embedding methods map it to a probability distribution (such as a Gaussian distribution) to capture inherent ambiguity.</a:t>
            </a:r>
          </a:p>
          <a:p>
            <a:pPr indent="0" algn="l">
              <a:buFont typeface="Arial" panose="020B0604020202090204" pitchFamily="34" charset="0"/>
              <a:buNone/>
            </a:pPr>
            <a:endParaRPr lang="en-US" altLang="zh-CN" sz="24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Advantages:</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Can better represent the multiple possible variations of a concept.</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The variance of the distribution can be used as a direct measure of uncertainty.</a:t>
            </a:r>
          </a:p>
        </p:txBody>
      </p:sp>
      <p:pic>
        <p:nvPicPr>
          <p:cNvPr id="2" name="图片 1"/>
          <p:cNvPicPr>
            <a:picLocks noChangeAspect="1"/>
          </p:cNvPicPr>
          <p:nvPr/>
        </p:nvPicPr>
        <p:blipFill>
          <a:blip r:embed="rId5"/>
          <a:stretch>
            <a:fillRect/>
          </a:stretch>
        </p:blipFill>
        <p:spPr>
          <a:xfrm>
            <a:off x="2230776" y="3969789"/>
            <a:ext cx="8126730" cy="2232025"/>
          </a:xfrm>
          <a:prstGeom prst="rect">
            <a:avLst/>
          </a:prstGeom>
        </p:spPr>
      </p:pic>
      <p:sp>
        <p:nvSpPr>
          <p:cNvPr id="3" name="文本框 2"/>
          <p:cNvSpPr txBox="1"/>
          <p:nvPr/>
        </p:nvSpPr>
        <p:spPr>
          <a:xfrm>
            <a:off x="928391" y="3537468"/>
            <a:ext cx="10166985" cy="369332"/>
          </a:xfrm>
          <a:prstGeom prst="rect">
            <a:avLst/>
          </a:prstGeom>
          <a:noFill/>
        </p:spPr>
        <p:txBody>
          <a:bodyPr wrap="square" rtlCol="0">
            <a:spAutoFit/>
          </a:bodyPr>
          <a:lstStyle/>
          <a:p>
            <a:r>
              <a:rPr lang="en-US" altLang="zh-CN" dirty="0">
                <a:latin typeface="Microsoft YaHei UI" panose="020B0503020204020204" pitchFamily="34" charset="-122"/>
                <a:ea typeface="Microsoft YaHei UI" panose="020B0503020204020204" pitchFamily="34" charset="-122"/>
                <a:cs typeface="Times New Roman Regular" panose="02020503050405090304" charset="0"/>
                <a:sym typeface="+mn-ea"/>
              </a:rPr>
              <a:t>Example for two different types of representations to describe the language uncertainty.</a:t>
            </a:r>
            <a:endParaRPr lang="zh-CN" altLang="en-US" dirty="0">
              <a:latin typeface="Microsoft YaHei UI" panose="020B0503020204020204" pitchFamily="34" charset="-122"/>
              <a:ea typeface="Microsoft YaHei UI" panose="020B0503020204020204" pitchFamily="34" charset="-122"/>
              <a:cs typeface="Times New Roman Regular" panose="02020503050405090304" charset="0"/>
            </a:endParaRPr>
          </a:p>
        </p:txBody>
      </p:sp>
      <p:sp>
        <p:nvSpPr>
          <p:cNvPr id="6" name="文本框 5"/>
          <p:cNvSpPr txBox="1"/>
          <p:nvPr/>
        </p:nvSpPr>
        <p:spPr>
          <a:xfrm>
            <a:off x="0" y="6396335"/>
            <a:ext cx="12193270" cy="461665"/>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Ji,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Yatai</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et al. "Map: Multimodal uncertainty-aware vision-language pre-training model." Proceedings of the IEEE/CVF conference on computer vision and pattern recognition. 2023.</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Post-hoc Adaptation</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948055" y="1330960"/>
            <a:ext cx="10731500" cy="3148965"/>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Motivation: </a:t>
            </a:r>
          </a:p>
          <a:p>
            <a:pPr indent="0" algn="l">
              <a:buFont typeface="Arial" panose="020B0604020202090204" pitchFamily="34" charset="0"/>
              <a:buNone/>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Training a probabilistic model from scratch is expensive. Is it possible to add uncertainty estimation to a "frozen" (already trained) VLM?</a:t>
            </a:r>
          </a:p>
          <a:p>
            <a:pPr indent="0" algn="l">
              <a:buFont typeface="Arial" panose="020B0604020202090204" pitchFamily="34" charset="0"/>
              <a:buNone/>
            </a:pPr>
            <a:endParaRPr lang="en-US" altLang="zh-CN" sz="20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sz="2200" dirty="0" err="1">
                <a:latin typeface="Microsoft YaHei UI" panose="020B0503020204020204" pitchFamily="34" charset="-122"/>
                <a:ea typeface="Microsoft YaHei UI" panose="020B0503020204020204" pitchFamily="34" charset="-122"/>
                <a:cs typeface="Times New Roman Regular" panose="02020503050405090304" charset="0"/>
              </a:rPr>
              <a:t>ProbVLM</a:t>
            </a: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a:t>
            </a: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Propose a lightweight "probabilistic adapter."</a:t>
            </a: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It accepts deterministic embeddings from a pre-trained VLM and predicts a probability distribution (mean and variance) for it.</a:t>
            </a:r>
          </a:p>
          <a:p>
            <a:pPr marL="457200" indent="-457200" algn="l">
              <a:buFont typeface="Arial" panose="020B0604020202090204" pitchFamily="34" charset="0"/>
              <a:buAutoNum type="arabicPeriod"/>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This approach can be trained without requiring extensive data or computational resources.</a:t>
            </a:r>
          </a:p>
        </p:txBody>
      </p:sp>
      <p:sp>
        <p:nvSpPr>
          <p:cNvPr id="6" name="文本框 5"/>
          <p:cNvSpPr txBox="1"/>
          <p:nvPr/>
        </p:nvSpPr>
        <p:spPr>
          <a:xfrm>
            <a:off x="-1270" y="6404609"/>
            <a:ext cx="12193270" cy="461665"/>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Upadhyay,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Uddeshya</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et al.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Probvlm</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Probabilistic adapter for frozen vison-language models." Proceedings of the IEEE/CVF International Conference on Computer Vision. 2023.</a:t>
            </a:r>
          </a:p>
        </p:txBody>
      </p:sp>
      <p:pic>
        <p:nvPicPr>
          <p:cNvPr id="7" name="图片 6"/>
          <p:cNvPicPr>
            <a:picLocks noChangeAspect="1"/>
          </p:cNvPicPr>
          <p:nvPr/>
        </p:nvPicPr>
        <p:blipFill>
          <a:blip r:embed="rId5"/>
          <a:stretch>
            <a:fillRect/>
          </a:stretch>
        </p:blipFill>
        <p:spPr>
          <a:xfrm>
            <a:off x="948055" y="4016374"/>
            <a:ext cx="6236335" cy="2236470"/>
          </a:xfrm>
          <a:prstGeom prst="rect">
            <a:avLst/>
          </a:prstGeom>
        </p:spPr>
      </p:pic>
      <p:sp>
        <p:nvSpPr>
          <p:cNvPr id="8" name="文本框 7"/>
          <p:cNvSpPr txBox="1"/>
          <p:nvPr/>
        </p:nvSpPr>
        <p:spPr>
          <a:xfrm>
            <a:off x="7409180" y="4425949"/>
            <a:ext cx="4337050" cy="922020"/>
          </a:xfrm>
          <a:prstGeom prst="rect">
            <a:avLst/>
          </a:prstGeom>
          <a:noFill/>
        </p:spPr>
        <p:txBody>
          <a:bodyPr wrap="square" rtlCol="0">
            <a:spAutoFit/>
          </a:bodyPr>
          <a:lstStyle/>
          <a:p>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Provide probabilistic embeddings for deterministic pre-trained vision-language models that are frozen. </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ProbVLM</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499533" y="1330960"/>
            <a:ext cx="11180022" cy="1374140"/>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Estimate the complex probability distributions for the embeddings of the frozen deterministic vision-langue encoders, quantifying the uncertainties for their predictions.</a:t>
            </a:r>
          </a:p>
        </p:txBody>
      </p:sp>
      <p:sp>
        <p:nvSpPr>
          <p:cNvPr id="6" name="文本框 5"/>
          <p:cNvSpPr txBox="1"/>
          <p:nvPr/>
        </p:nvSpPr>
        <p:spPr>
          <a:xfrm>
            <a:off x="-1270" y="6396144"/>
            <a:ext cx="12193270" cy="461665"/>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Upadhyay,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Uddeshya</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et al.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Probvlm</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Probabilistic adapter for frozen vison-language models." Proceedings of the IEEE/CVF International Conference on Computer Vision. 2023.</a:t>
            </a:r>
          </a:p>
        </p:txBody>
      </p:sp>
      <p:pic>
        <p:nvPicPr>
          <p:cNvPr id="2" name="图片 1"/>
          <p:cNvPicPr>
            <a:picLocks noChangeAspect="1"/>
          </p:cNvPicPr>
          <p:nvPr/>
        </p:nvPicPr>
        <p:blipFill>
          <a:blip r:embed="rId5"/>
          <a:stretch>
            <a:fillRect/>
          </a:stretch>
        </p:blipFill>
        <p:spPr>
          <a:xfrm>
            <a:off x="2096135" y="2263775"/>
            <a:ext cx="8001000" cy="4070350"/>
          </a:xfrm>
          <a:prstGeom prst="rect">
            <a:avLst/>
          </a:prstGeom>
        </p:spPr>
      </p:pic>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A0B34-DDF4-56D7-D5EF-8D5B2144C514}"/>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957525D5-461C-658B-5310-DA5166677AE5}"/>
              </a:ext>
            </a:extLst>
          </p:cNvPr>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ProbVLM </a:t>
            </a:r>
          </a:p>
        </p:txBody>
      </p:sp>
      <p:pic>
        <p:nvPicPr>
          <p:cNvPr id="5" name="图片 1" descr="logo-en">
            <a:extLst>
              <a:ext uri="{FF2B5EF4-FFF2-40B4-BE49-F238E27FC236}">
                <a16:creationId xmlns:a16="http://schemas.microsoft.com/office/drawing/2014/main" id="{DD66B88E-B6FD-8D57-1695-0842542DD6EC}"/>
              </a:ext>
            </a:extLst>
          </p:cNvPr>
          <p:cNvPicPr>
            <a:picLocks noChangeAspect="1"/>
          </p:cNvPicPr>
          <p:nvPr/>
        </p:nvPicPr>
        <p:blipFill>
          <a:blip r:embed="rId4"/>
          <a:stretch>
            <a:fillRect/>
          </a:stretch>
        </p:blipFill>
        <p:spPr>
          <a:xfrm>
            <a:off x="9493250" y="60960"/>
            <a:ext cx="2634615" cy="516255"/>
          </a:xfrm>
          <a:prstGeom prst="rect">
            <a:avLst/>
          </a:prstGeom>
        </p:spPr>
      </p:pic>
      <p:sp>
        <p:nvSpPr>
          <p:cNvPr id="4" name="矩形 3">
            <a:extLst>
              <a:ext uri="{FF2B5EF4-FFF2-40B4-BE49-F238E27FC236}">
                <a16:creationId xmlns:a16="http://schemas.microsoft.com/office/drawing/2014/main" id="{322D54D7-6A6B-708C-13A0-655228048FA2}"/>
              </a:ext>
            </a:extLst>
          </p:cNvPr>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AD3A8941-4547-B9D1-8028-9978C286107D}"/>
              </a:ext>
            </a:extLst>
          </p:cNvPr>
          <p:cNvSpPr txBox="1"/>
          <p:nvPr/>
        </p:nvSpPr>
        <p:spPr>
          <a:xfrm>
            <a:off x="948055" y="1330960"/>
            <a:ext cx="10731500" cy="1374140"/>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Implementation:</a:t>
            </a:r>
          </a:p>
          <a:p>
            <a:pPr indent="0" algn="l">
              <a:buFont typeface="Arial" panose="020B0604020202090204" pitchFamily="34" charset="0"/>
              <a:buNone/>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Train on some MS-COCO</a:t>
            </a:r>
            <a:r>
              <a:rPr lang="en-US" altLang="zh-CN" baseline="30000" dirty="0">
                <a:latin typeface="Microsoft YaHei UI" panose="020B0503020204020204" pitchFamily="34" charset="-122"/>
                <a:ea typeface="Microsoft YaHei UI" panose="020B0503020204020204" pitchFamily="34" charset="-122"/>
                <a:cs typeface="Times New Roman Regular" panose="02020503050405090304" charset="0"/>
              </a:rPr>
              <a:t>[1]</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 Flickr-30k</a:t>
            </a:r>
            <a:r>
              <a:rPr lang="en-US" altLang="zh-CN" baseline="30000" dirty="0">
                <a:latin typeface="Microsoft YaHei UI" panose="020B0503020204020204" pitchFamily="34" charset="-122"/>
                <a:ea typeface="Microsoft YaHei UI" panose="020B0503020204020204" pitchFamily="34" charset="-122"/>
                <a:cs typeface="Times New Roman Regular" panose="02020503050405090304" charset="0"/>
              </a:rPr>
              <a:t>[2]</a:t>
            </a:r>
          </a:p>
          <a:p>
            <a:pPr indent="0" algn="l">
              <a:buFont typeface="Arial" panose="020B0604020202090204" pitchFamily="34" charset="0"/>
              <a:buNone/>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Goal: Train the </a:t>
            </a:r>
            <a:r>
              <a:rPr lang="en-US" altLang="zh-CN" dirty="0" err="1">
                <a:latin typeface="Microsoft YaHei UI" panose="020B0503020204020204" pitchFamily="34" charset="-122"/>
                <a:ea typeface="Microsoft YaHei UI" panose="020B0503020204020204" pitchFamily="34" charset="-122"/>
                <a:cs typeface="Times New Roman Regular" panose="02020503050405090304" charset="0"/>
              </a:rPr>
              <a:t>ProbVLM</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 adapter, which takes as input the embedding vector </a:t>
            </a:r>
            <a:r>
              <a:rPr lang="en-US" altLang="zh-CN" i="1" dirty="0">
                <a:latin typeface="Microsoft YaHei UI" panose="020B0503020204020204" pitchFamily="34" charset="-122"/>
                <a:ea typeface="Microsoft YaHei UI" panose="020B0503020204020204" pitchFamily="34" charset="-122"/>
                <a:cs typeface="Times New Roman Regular" panose="02020503050405090304" charset="0"/>
              </a:rPr>
              <a:t>z</a:t>
            </a: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 from the frozen VLM and outputs a probability distribution.</a:t>
            </a:r>
          </a:p>
          <a:p>
            <a:pPr marL="285750" indent="-285750" algn="l">
              <a:buFont typeface="Arial" panose="020B0604020202020204" pitchFamily="34" charset="0"/>
              <a:buChar char="•"/>
            </a:pPr>
            <a:endParaRPr lang="en" altLang="zh-CN" dirty="0">
              <a:latin typeface="Microsoft YaHei UI" panose="020B0503020204020204" pitchFamily="34" charset="-122"/>
              <a:ea typeface="Microsoft YaHei UI" panose="020B0503020204020204" pitchFamily="34" charset="-122"/>
            </a:endParaRPr>
          </a:p>
          <a:p>
            <a:pPr marL="285750" indent="-285750" algn="l">
              <a:buFont typeface="Arial" panose="020B0604020202020204" pitchFamily="34" charset="0"/>
              <a:buChar char="•"/>
            </a:pPr>
            <a:r>
              <a:rPr lang="en" altLang="zh-CN" dirty="0">
                <a:latin typeface="Microsoft YaHei UI" panose="020B0503020204020204" pitchFamily="34" charset="-122"/>
                <a:ea typeface="Microsoft YaHei UI" panose="020B0503020204020204" pitchFamily="34" charset="-122"/>
              </a:rPr>
              <a:t>Intra-modal Alignment</a:t>
            </a:r>
          </a:p>
          <a:p>
            <a:pPr marL="285750" indent="-285750" algn="l">
              <a:buFont typeface="Arial" panose="020B0604020202020204" pitchFamily="34" charset="0"/>
              <a:buChar char="•"/>
            </a:pPr>
            <a:endParaRPr lang="en-US" altLang="zh-CN" dirty="0">
              <a:latin typeface="Microsoft YaHei UI" panose="020B0503020204020204" pitchFamily="34" charset="-122"/>
              <a:ea typeface="Microsoft YaHei UI" panose="020B0503020204020204" pitchFamily="34" charset="-122"/>
            </a:endParaRPr>
          </a:p>
          <a:p>
            <a:pPr marL="285750" indent="-285750" algn="l">
              <a:buFont typeface="Arial" panose="020B0604020202020204" pitchFamily="34" charset="0"/>
              <a:buChar char="•"/>
            </a:pPr>
            <a:endParaRPr lang="en-US" altLang="zh-CN" dirty="0">
              <a:latin typeface="Microsoft YaHei UI" panose="020B0503020204020204" pitchFamily="34" charset="-122"/>
              <a:ea typeface="Microsoft YaHei UI" panose="020B0503020204020204" pitchFamily="34" charset="-122"/>
            </a:endParaRPr>
          </a:p>
          <a:p>
            <a:pPr marL="285750" indent="-285750" algn="l">
              <a:buFont typeface="Arial" panose="020B0604020202020204" pitchFamily="34" charset="0"/>
              <a:buChar char="•"/>
            </a:pPr>
            <a:endParaRPr lang="en-US" altLang="zh-CN" dirty="0">
              <a:latin typeface="Microsoft YaHei UI" panose="020B0503020204020204" pitchFamily="34" charset="-122"/>
              <a:ea typeface="Microsoft YaHei UI" panose="020B0503020204020204" pitchFamily="34" charset="-122"/>
            </a:endParaRPr>
          </a:p>
          <a:p>
            <a:pPr marL="285750" indent="-285750" algn="l">
              <a:buFont typeface="Arial" panose="020B0604020202020204" pitchFamily="34" charset="0"/>
              <a:buChar char="•"/>
            </a:pPr>
            <a:r>
              <a:rPr lang="en" altLang="zh-CN" dirty="0">
                <a:latin typeface="Microsoft YaHei UI" panose="020B0503020204020204" pitchFamily="34" charset="-122"/>
                <a:ea typeface="Microsoft YaHei UI" panose="020B0503020204020204" pitchFamily="34" charset="-122"/>
              </a:rPr>
              <a:t>Cross-modal Alignment</a:t>
            </a: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p:txBody>
      </p:sp>
      <p:sp>
        <p:nvSpPr>
          <p:cNvPr id="6" name="文本框 5">
            <a:extLst>
              <a:ext uri="{FF2B5EF4-FFF2-40B4-BE49-F238E27FC236}">
                <a16:creationId xmlns:a16="http://schemas.microsoft.com/office/drawing/2014/main" id="{F698856D-1459-D16B-D51A-86D8FDAF3D01}"/>
              </a:ext>
            </a:extLst>
          </p:cNvPr>
          <p:cNvSpPr txBox="1"/>
          <p:nvPr/>
        </p:nvSpPr>
        <p:spPr>
          <a:xfrm>
            <a:off x="-1270" y="5657671"/>
            <a:ext cx="12193270" cy="1200329"/>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Upadhyay,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Uddeshya</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et al.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rPr>
              <a:t>Probvlm</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 Probabilistic adapter for frozen vison-language models." Proceedings of the IEEE/CVF International Conference on Computer Vision. 2023.</a:t>
            </a:r>
          </a:p>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rPr>
              <a:t>[1] </a:t>
            </a:r>
            <a:r>
              <a:rPr lang="en" altLang="zh-CN" sz="1200" dirty="0">
                <a:latin typeface="Microsoft YaHei UI" panose="020B0503020204020204" pitchFamily="34" charset="-122"/>
                <a:ea typeface="Microsoft YaHei UI" panose="020B0503020204020204" pitchFamily="34" charset="-122"/>
              </a:rPr>
              <a:t>Tsung-Yi Lin, Michael Maire, Serge Belongie, James Hays, Pietro Perona, Deva Ramanan, Piotr Dollar, and ´ C Lawrence </a:t>
            </a:r>
            <a:r>
              <a:rPr lang="en" altLang="zh-CN" sz="1200" dirty="0" err="1">
                <a:latin typeface="Microsoft YaHei UI" panose="020B0503020204020204" pitchFamily="34" charset="-122"/>
                <a:ea typeface="Microsoft YaHei UI" panose="020B0503020204020204" pitchFamily="34" charset="-122"/>
              </a:rPr>
              <a:t>Zitnick</a:t>
            </a:r>
            <a:r>
              <a:rPr lang="en" altLang="zh-CN" sz="1200" dirty="0">
                <a:latin typeface="Microsoft YaHei UI" panose="020B0503020204020204" pitchFamily="34" charset="-122"/>
                <a:ea typeface="Microsoft YaHei UI" panose="020B0503020204020204" pitchFamily="34" charset="-122"/>
              </a:rPr>
              <a:t>. Microsoft coco: Common objects in context. In ECCV, 2014. 1, 2, 5</a:t>
            </a:r>
          </a:p>
          <a:p>
            <a:r>
              <a:rPr lang="en" altLang="zh-CN" sz="1200" dirty="0">
                <a:latin typeface="Microsoft YaHei UI" panose="020B0503020204020204" pitchFamily="34" charset="-122"/>
                <a:ea typeface="Microsoft YaHei UI" panose="020B0503020204020204" pitchFamily="34" charset="-122"/>
                <a:cs typeface="Times New Roman Regular" panose="02020503050405090304" charset="0"/>
              </a:rPr>
              <a:t>[2] </a:t>
            </a:r>
            <a:r>
              <a:rPr lang="en" altLang="zh-CN" sz="1200" dirty="0">
                <a:latin typeface="Microsoft YaHei UI" panose="020B0503020204020204" pitchFamily="34" charset="-122"/>
                <a:ea typeface="Microsoft YaHei UI" panose="020B0503020204020204" pitchFamily="34" charset="-122"/>
              </a:rPr>
              <a:t>Bryan A Plummer, Liwei Wang, Chris M Cervantes, Juan C Caicedo, Julia </a:t>
            </a:r>
            <a:r>
              <a:rPr lang="en" altLang="zh-CN" sz="1200" dirty="0" err="1">
                <a:latin typeface="Microsoft YaHei UI" panose="020B0503020204020204" pitchFamily="34" charset="-122"/>
                <a:ea typeface="Microsoft YaHei UI" panose="020B0503020204020204" pitchFamily="34" charset="-122"/>
              </a:rPr>
              <a:t>Hockenmaier</a:t>
            </a:r>
            <a:r>
              <a:rPr lang="en" altLang="zh-CN" sz="1200" dirty="0">
                <a:latin typeface="Microsoft YaHei UI" panose="020B0503020204020204" pitchFamily="34" charset="-122"/>
                <a:ea typeface="Microsoft YaHei UI" panose="020B0503020204020204" pitchFamily="34" charset="-122"/>
              </a:rPr>
              <a:t>, and Svetlana </a:t>
            </a:r>
            <a:r>
              <a:rPr lang="en" altLang="zh-CN" sz="1200" dirty="0" err="1">
                <a:latin typeface="Microsoft YaHei UI" panose="020B0503020204020204" pitchFamily="34" charset="-122"/>
                <a:ea typeface="Microsoft YaHei UI" panose="020B0503020204020204" pitchFamily="34" charset="-122"/>
              </a:rPr>
              <a:t>Lazebnik</a:t>
            </a:r>
            <a:r>
              <a:rPr lang="en" altLang="zh-CN" sz="1200" dirty="0">
                <a:latin typeface="Microsoft YaHei UI" panose="020B0503020204020204" pitchFamily="34" charset="-122"/>
                <a:ea typeface="Microsoft YaHei UI" panose="020B0503020204020204" pitchFamily="34" charset="-122"/>
              </a:rPr>
              <a:t>. Flickr30k entities: Collecting region-to-phrase correspondences for richer image-to-sentence models. In CVPR, 2015. 1, 2, 5</a:t>
            </a:r>
            <a:endPar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endParaRPr>
          </a:p>
        </p:txBody>
      </p:sp>
      <p:pic>
        <p:nvPicPr>
          <p:cNvPr id="2" name="图片 1">
            <a:extLst>
              <a:ext uri="{FF2B5EF4-FFF2-40B4-BE49-F238E27FC236}">
                <a16:creationId xmlns:a16="http://schemas.microsoft.com/office/drawing/2014/main" id="{86836FA0-C027-B218-2A83-62D948D0F35B}"/>
              </a:ext>
            </a:extLst>
          </p:cNvPr>
          <p:cNvPicPr>
            <a:picLocks noChangeAspect="1"/>
          </p:cNvPicPr>
          <p:nvPr/>
        </p:nvPicPr>
        <p:blipFill>
          <a:blip r:embed="rId5"/>
          <a:stretch>
            <a:fillRect/>
          </a:stretch>
        </p:blipFill>
        <p:spPr>
          <a:xfrm>
            <a:off x="231587" y="1740226"/>
            <a:ext cx="6082218" cy="1474477"/>
          </a:xfrm>
          <a:prstGeom prst="rect">
            <a:avLst/>
          </a:prstGeom>
        </p:spPr>
      </p:pic>
      <p:pic>
        <p:nvPicPr>
          <p:cNvPr id="7" name="图片 6">
            <a:extLst>
              <a:ext uri="{FF2B5EF4-FFF2-40B4-BE49-F238E27FC236}">
                <a16:creationId xmlns:a16="http://schemas.microsoft.com/office/drawing/2014/main" id="{470DCD95-FAE0-D7A8-E814-18F36EB0D106}"/>
              </a:ext>
            </a:extLst>
          </p:cNvPr>
          <p:cNvPicPr>
            <a:picLocks noChangeAspect="1"/>
          </p:cNvPicPr>
          <p:nvPr/>
        </p:nvPicPr>
        <p:blipFill>
          <a:blip r:embed="rId6"/>
          <a:stretch>
            <a:fillRect/>
          </a:stretch>
        </p:blipFill>
        <p:spPr>
          <a:xfrm>
            <a:off x="7421626" y="3378198"/>
            <a:ext cx="3302508" cy="762762"/>
          </a:xfrm>
          <a:prstGeom prst="rect">
            <a:avLst/>
          </a:prstGeom>
        </p:spPr>
      </p:pic>
      <p:pic>
        <p:nvPicPr>
          <p:cNvPr id="8" name="图片 7">
            <a:extLst>
              <a:ext uri="{FF2B5EF4-FFF2-40B4-BE49-F238E27FC236}">
                <a16:creationId xmlns:a16="http://schemas.microsoft.com/office/drawing/2014/main" id="{56204BE4-AD14-3E99-9267-0102FF240B76}"/>
              </a:ext>
            </a:extLst>
          </p:cNvPr>
          <p:cNvPicPr>
            <a:picLocks noChangeAspect="1"/>
          </p:cNvPicPr>
          <p:nvPr/>
        </p:nvPicPr>
        <p:blipFill>
          <a:blip r:embed="rId7"/>
          <a:stretch>
            <a:fillRect/>
          </a:stretch>
        </p:blipFill>
        <p:spPr>
          <a:xfrm>
            <a:off x="4536440" y="4339229"/>
            <a:ext cx="3352800" cy="1232154"/>
          </a:xfrm>
          <a:prstGeom prst="rect">
            <a:avLst/>
          </a:prstGeom>
        </p:spPr>
      </p:pic>
    </p:spTree>
    <p:custDataLst>
      <p:tags r:id="rId1"/>
    </p:custDataLst>
    <p:extLst>
      <p:ext uri="{BB962C8B-B14F-4D97-AF65-F5344CB8AC3E}">
        <p14:creationId xmlns:p14="http://schemas.microsoft.com/office/powerpoint/2010/main" val="39960841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Verbalized Uncertainty</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948055" y="1330960"/>
            <a:ext cx="5669280" cy="4248150"/>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Core Idea:</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Directly use prompts to allow the model to describe the confidence of its answer in natural language.</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Provide a new dataset JUS (Japanese Uncertain Scenes).</a:t>
            </a:r>
          </a:p>
          <a:p>
            <a:pPr indent="0" algn="l">
              <a:buFont typeface="Arial" panose="020B0604020202090204" pitchFamily="34" charset="0"/>
              <a:buNone/>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Advantages:</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Simple and intuitive, requires no modification to the model structure, and is applicable to all prompt-based black-box models.</a:t>
            </a:r>
          </a:p>
          <a:p>
            <a:pPr indent="0" algn="l">
              <a:buFont typeface="Arial" panose="020B0604020202090204" pitchFamily="34" charset="0"/>
              <a:buNone/>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Limitations:</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The dataset size is small (39 images).</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Performed once per model</a:t>
            </a:r>
          </a:p>
          <a:p>
            <a:pPr algn="l"/>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342900" indent="-342900" algn="l">
              <a:buFont typeface="Arial" panose="020B0604020202090204" pitchFamily="34" charset="0"/>
              <a:buChar char="•"/>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p:txBody>
      </p:sp>
      <p:sp>
        <p:nvSpPr>
          <p:cNvPr id="6" name="文本框 5"/>
          <p:cNvSpPr txBox="1"/>
          <p:nvPr/>
        </p:nvSpPr>
        <p:spPr>
          <a:xfrm>
            <a:off x="-1270" y="6387676"/>
            <a:ext cx="12193270" cy="461665"/>
          </a:xfrm>
          <a:prstGeom prst="rect">
            <a:avLst/>
          </a:prstGeom>
          <a:noFill/>
        </p:spPr>
        <p:txBody>
          <a:bodyPr wrap="square" rtlCol="0">
            <a:spAutoFit/>
          </a:bodyPr>
          <a:lstStyle/>
          <a:p>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sym typeface="+mn-ea"/>
              </a:rPr>
              <a:t>Groot, Tobias, and Matias Valdenegro-Toro. "Overconfidence is key: Verbalized uncertainty evaluation in large language and vision-language models." </a:t>
            </a:r>
            <a:r>
              <a:rPr lang="en-US" altLang="zh-CN" sz="1200" dirty="0" err="1">
                <a:latin typeface="Microsoft YaHei UI" panose="020B0503020204020204" pitchFamily="34" charset="-122"/>
                <a:ea typeface="Microsoft YaHei UI" panose="020B0503020204020204" pitchFamily="34" charset="-122"/>
                <a:cs typeface="Times New Roman Regular" panose="02020503050405090304" charset="0"/>
                <a:sym typeface="+mn-ea"/>
              </a:rPr>
              <a:t>arXiv</a:t>
            </a:r>
            <a:r>
              <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sym typeface="+mn-ea"/>
              </a:rPr>
              <a:t> preprint arXiv:2405.02917 (2024).</a:t>
            </a:r>
            <a:endParaRPr lang="en-US" altLang="zh-CN" sz="1200" dirty="0">
              <a:latin typeface="Microsoft YaHei UI" panose="020B0503020204020204" pitchFamily="34" charset="-122"/>
              <a:ea typeface="Microsoft YaHei UI" panose="020B0503020204020204" pitchFamily="34" charset="-122"/>
              <a:cs typeface="Times New Roman Regular" panose="02020503050405090304" charset="0"/>
            </a:endParaRPr>
          </a:p>
        </p:txBody>
      </p:sp>
      <p:pic>
        <p:nvPicPr>
          <p:cNvPr id="2" name="图片 1"/>
          <p:cNvPicPr>
            <a:picLocks noChangeAspect="1"/>
          </p:cNvPicPr>
          <p:nvPr/>
        </p:nvPicPr>
        <p:blipFill>
          <a:blip r:embed="rId5"/>
          <a:stretch>
            <a:fillRect/>
          </a:stretch>
        </p:blipFill>
        <p:spPr>
          <a:xfrm>
            <a:off x="6679656" y="774700"/>
            <a:ext cx="1796324" cy="5612976"/>
          </a:xfrm>
          <a:prstGeom prst="rect">
            <a:avLst/>
          </a:prstGeom>
        </p:spPr>
      </p:pic>
      <p:pic>
        <p:nvPicPr>
          <p:cNvPr id="7" name="图片 6"/>
          <p:cNvPicPr>
            <a:picLocks noChangeAspect="1"/>
          </p:cNvPicPr>
          <p:nvPr/>
        </p:nvPicPr>
        <p:blipFill>
          <a:blip r:embed="rId6"/>
          <a:stretch>
            <a:fillRect/>
          </a:stretch>
        </p:blipFill>
        <p:spPr>
          <a:xfrm>
            <a:off x="8538960" y="771525"/>
            <a:ext cx="1815349" cy="5612976"/>
          </a:xfrm>
          <a:prstGeom prst="rect">
            <a:avLst/>
          </a:prstGeom>
        </p:spPr>
      </p:pic>
      <p:pic>
        <p:nvPicPr>
          <p:cNvPr id="8" name="图片 7"/>
          <p:cNvPicPr>
            <a:picLocks noChangeAspect="1"/>
          </p:cNvPicPr>
          <p:nvPr/>
        </p:nvPicPr>
        <p:blipFill>
          <a:blip r:embed="rId7"/>
          <a:stretch>
            <a:fillRect/>
          </a:stretch>
        </p:blipFill>
        <p:spPr>
          <a:xfrm>
            <a:off x="10415950" y="774065"/>
            <a:ext cx="1776685" cy="5612976"/>
          </a:xfrm>
          <a:prstGeom prst="rect">
            <a:avLst/>
          </a:prstGeom>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3156"/>
            <a:ext cx="9072880" cy="521970"/>
          </a:xfrm>
          <a:prstGeom prst="rect">
            <a:avLst/>
          </a:prstGeom>
          <a:noFill/>
        </p:spPr>
        <p:txBody>
          <a:bodyPr wrap="square" rtlCol="0">
            <a:spAutoFit/>
          </a:bodyPr>
          <a:lstStyle/>
          <a:p>
            <a:pPr algn="l"/>
            <a:r>
              <a:rPr lang="en-US" altLang="zh-CN" sz="2800" b="1" dirty="0">
                <a:solidFill>
                  <a:srgbClr val="996600"/>
                </a:solidFill>
                <a:latin typeface="Microsoft YaHei UI" panose="020B0503020204020204" pitchFamily="34" charset="-122"/>
                <a:ea typeface="Microsoft YaHei UI" panose="020B0503020204020204" pitchFamily="34" charset="-122"/>
                <a:cs typeface="Times New Roman" panose="02020503050405090304"/>
                <a:sym typeface="+mn-ea"/>
              </a:rPr>
              <a:t>Verbalized Uncertainty</a:t>
            </a:r>
          </a:p>
        </p:txBody>
      </p:sp>
      <p:pic>
        <p:nvPicPr>
          <p:cNvPr id="5" name="图片 1" descr="logo-en"/>
          <p:cNvPicPr>
            <a:picLocks noChangeAspect="1"/>
          </p:cNvPicPr>
          <p:nvPr/>
        </p:nvPicPr>
        <p:blipFill>
          <a:blip r:embed="rId4"/>
          <a:stretch>
            <a:fillRect/>
          </a:stretch>
        </p:blipFill>
        <p:spPr>
          <a:xfrm>
            <a:off x="9493250" y="60960"/>
            <a:ext cx="2634615" cy="516255"/>
          </a:xfrm>
          <a:prstGeom prst="rect">
            <a:avLst/>
          </a:prstGeom>
        </p:spPr>
      </p:pic>
      <p:sp>
        <p:nvSpPr>
          <p:cNvPr id="4" name="矩形 3"/>
          <p:cNvSpPr/>
          <p:nvPr/>
        </p:nvSpPr>
        <p:spPr>
          <a:xfrm flipV="1">
            <a:off x="0" y="695536"/>
            <a:ext cx="12192635" cy="762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0" name="文本框 9"/>
          <p:cNvSpPr txBox="1"/>
          <p:nvPr/>
        </p:nvSpPr>
        <p:spPr>
          <a:xfrm>
            <a:off x="753534" y="1356360"/>
            <a:ext cx="10448078" cy="2617470"/>
          </a:xfrm>
          <a:prstGeom prst="rect">
            <a:avLst/>
          </a:prstGeom>
          <a:noFill/>
        </p:spPr>
        <p:txBody>
          <a:bodyPr wrap="square" rtlCol="0">
            <a:noAutofit/>
          </a:bodyPr>
          <a:lstStyle/>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Calibration: Evaluates whether a model's stated confidence matches its actual accuracy.</a:t>
            </a:r>
          </a:p>
          <a:p>
            <a:pPr indent="0" algn="l">
              <a:buFont typeface="Arial" panose="020B0604020202090204" pitchFamily="34" charset="0"/>
              <a:buNone/>
            </a:pPr>
            <a:endPar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endParaRPr>
          </a:p>
          <a:p>
            <a:pPr indent="0" algn="l">
              <a:buFont typeface="Arial" panose="020B0604020202090204" pitchFamily="34" charset="0"/>
              <a:buNone/>
            </a:pPr>
            <a:r>
              <a:rPr lang="en-US" altLang="zh-CN" sz="2200" dirty="0">
                <a:latin typeface="Microsoft YaHei UI" panose="020B0503020204020204" pitchFamily="34" charset="-122"/>
                <a:ea typeface="Microsoft YaHei UI" panose="020B0503020204020204" pitchFamily="34" charset="-122"/>
                <a:cs typeface="Times New Roman Regular" panose="02020503050405090304" charset="0"/>
              </a:rPr>
              <a:t>Evaluation Metrics:</a:t>
            </a: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Expected Calibration Error (ECE)</a:t>
            </a:r>
          </a:p>
          <a:p>
            <a:pPr marL="342900" indent="-342900" algn="l">
              <a:buFont typeface="Arial" panose="020B0604020202090204" pitchFamily="34" charset="0"/>
              <a:buChar char="•"/>
            </a:pPr>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algn="l"/>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algn="l"/>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algn="l"/>
            <a:endParaRPr lang="en-US" altLang="zh-CN" dirty="0">
              <a:latin typeface="Microsoft YaHei UI" panose="020B0503020204020204" pitchFamily="34" charset="-122"/>
              <a:ea typeface="Microsoft YaHei UI" panose="020B0503020204020204" pitchFamily="34" charset="-122"/>
              <a:cs typeface="Times New Roman Regular" panose="02020503050405090304" charset="0"/>
            </a:endParaRPr>
          </a:p>
          <a:p>
            <a:pPr marL="342900" indent="-342900" algn="l">
              <a:buFont typeface="Arial" panose="020B0604020202090204" pitchFamily="34" charset="0"/>
              <a:buChar char="•"/>
            </a:pPr>
            <a:r>
              <a:rPr lang="en-US" altLang="zh-CN" dirty="0">
                <a:latin typeface="Microsoft YaHei UI" panose="020B0503020204020204" pitchFamily="34" charset="-122"/>
                <a:ea typeface="Microsoft YaHei UI" panose="020B0503020204020204" pitchFamily="34" charset="-122"/>
                <a:cs typeface="Times New Roman Regular" panose="02020503050405090304" charset="0"/>
              </a:rPr>
              <a:t>Net Calibration Error (NCE)</a:t>
            </a:r>
          </a:p>
        </p:txBody>
      </p:sp>
      <p:sp>
        <p:nvSpPr>
          <p:cNvPr id="6" name="文本框 5"/>
          <p:cNvSpPr txBox="1"/>
          <p:nvPr/>
        </p:nvSpPr>
        <p:spPr>
          <a:xfrm>
            <a:off x="-1270" y="6396140"/>
            <a:ext cx="12193270" cy="461665"/>
          </a:xfrm>
          <a:prstGeom prst="rect">
            <a:avLst/>
          </a:prstGeom>
          <a:noFill/>
        </p:spPr>
        <p:txBody>
          <a:bodyPr wrap="square" rtlCol="0">
            <a:spAutoFit/>
          </a:bodyPr>
          <a:lstStyle/>
          <a:p>
            <a:r>
              <a:rPr lang="en-US" altLang="zh-CN" sz="1200">
                <a:latin typeface="Microsoft YaHei UI" panose="020B0503020204020204" pitchFamily="34" charset="-122"/>
                <a:ea typeface="Microsoft YaHei UI" panose="020B0503020204020204" pitchFamily="34" charset="-122"/>
                <a:cs typeface="Times New Roman Regular" panose="02020503050405090304" charset="0"/>
                <a:sym typeface="+mn-ea"/>
              </a:rPr>
              <a:t>Groot, Tobias, and Matias Valdenegro-Toro. "Overconfidence is key: Verbalized uncertainty evaluation in large language and vision-language models." arXiv preprint arXiv:2405.02917 (2024).</a:t>
            </a:r>
            <a:endParaRPr lang="en-US" altLang="zh-CN" sz="1200">
              <a:latin typeface="Microsoft YaHei UI" panose="020B0503020204020204" pitchFamily="34" charset="-122"/>
              <a:ea typeface="Microsoft YaHei UI" panose="020B0503020204020204" pitchFamily="34" charset="-122"/>
              <a:cs typeface="Times New Roman Regular" panose="02020503050405090304" charset="0"/>
            </a:endParaRPr>
          </a:p>
        </p:txBody>
      </p:sp>
      <p:pic>
        <p:nvPicPr>
          <p:cNvPr id="3" name="图片 2"/>
          <p:cNvPicPr>
            <a:picLocks noChangeAspect="1"/>
          </p:cNvPicPr>
          <p:nvPr/>
        </p:nvPicPr>
        <p:blipFill>
          <a:blip r:embed="rId5"/>
          <a:stretch>
            <a:fillRect/>
          </a:stretch>
        </p:blipFill>
        <p:spPr>
          <a:xfrm>
            <a:off x="4898390" y="2070417"/>
            <a:ext cx="7229475" cy="3806825"/>
          </a:xfrm>
          <a:prstGeom prst="rect">
            <a:avLst/>
          </a:prstGeom>
        </p:spPr>
      </p:pic>
      <p:pic>
        <p:nvPicPr>
          <p:cNvPr id="2" name="图片 1">
            <a:extLst>
              <a:ext uri="{FF2B5EF4-FFF2-40B4-BE49-F238E27FC236}">
                <a16:creationId xmlns:a16="http://schemas.microsoft.com/office/drawing/2014/main" id="{24E7EAFE-DA2E-2E93-EC61-00F5CDF990C3}"/>
              </a:ext>
            </a:extLst>
          </p:cNvPr>
          <p:cNvPicPr>
            <a:picLocks noChangeAspect="1"/>
          </p:cNvPicPr>
          <p:nvPr/>
        </p:nvPicPr>
        <p:blipFill>
          <a:blip r:embed="rId6"/>
          <a:stretch>
            <a:fillRect/>
          </a:stretch>
        </p:blipFill>
        <p:spPr>
          <a:xfrm>
            <a:off x="823983" y="3033497"/>
            <a:ext cx="3916984" cy="648134"/>
          </a:xfrm>
          <a:prstGeom prst="rect">
            <a:avLst/>
          </a:prstGeom>
        </p:spPr>
      </p:pic>
      <p:pic>
        <p:nvPicPr>
          <p:cNvPr id="7" name="图片 6">
            <a:extLst>
              <a:ext uri="{FF2B5EF4-FFF2-40B4-BE49-F238E27FC236}">
                <a16:creationId xmlns:a16="http://schemas.microsoft.com/office/drawing/2014/main" id="{8121F087-AD7D-BB75-5A4E-386BB1DE4EF6}"/>
              </a:ext>
            </a:extLst>
          </p:cNvPr>
          <p:cNvPicPr>
            <a:picLocks noChangeAspect="1"/>
          </p:cNvPicPr>
          <p:nvPr/>
        </p:nvPicPr>
        <p:blipFill>
          <a:blip r:embed="rId7"/>
          <a:stretch>
            <a:fillRect/>
          </a:stretch>
        </p:blipFill>
        <p:spPr>
          <a:xfrm>
            <a:off x="753534" y="4492728"/>
            <a:ext cx="3987433" cy="648134"/>
          </a:xfrm>
          <a:prstGeom prst="rect">
            <a:avLst/>
          </a:prstGeom>
        </p:spPr>
      </p:pic>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苹方-简"/>
        <a:ea typeface="苹方-简"/>
        <a:cs typeface=""/>
      </a:majorFont>
      <a:minorFont>
        <a:latin typeface="苹方-简"/>
        <a:ea typeface="苹方-简"/>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3521</Words>
  <Application>Microsoft Macintosh PowerPoint</Application>
  <PresentationFormat>Widescreen</PresentationFormat>
  <Paragraphs>296</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Google Sans Text</vt:lpstr>
      <vt:lpstr>Microsoft YaHei UI</vt:lpstr>
      <vt:lpstr>Times New Roman Regular</vt:lpstr>
      <vt:lpstr>苹方-简</vt:lpstr>
      <vt:lpstr>Arial</vt:lpstr>
      <vt:lpstr>Times New Roman</vt:lpstr>
      <vt:lpstr>Wingdings</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谢思泓 Sihong XIE</cp:lastModifiedBy>
  <cp:revision>172</cp:revision>
  <dcterms:created xsi:type="dcterms:W3CDTF">2025-10-20T09:04:17Z</dcterms:created>
  <dcterms:modified xsi:type="dcterms:W3CDTF">2025-10-29T03:39:35Z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2052-7.2.2.8955</vt:lpwstr>
  </property>
  <property fmtid="{D5CDD505-2E9C-101B-9397-08002B2CF9AE}" pid="3" name="ICV">
    <vt:lpwstr>F96C8D8579A2D852F5D2F568DEE65272_41</vt:lpwstr>
  </property>
</Properties>
</file>